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60" r:id="rId2"/>
    <p:sldId id="262" r:id="rId3"/>
    <p:sldId id="279" r:id="rId4"/>
    <p:sldId id="281" r:id="rId5"/>
    <p:sldId id="282" r:id="rId6"/>
    <p:sldId id="328" r:id="rId7"/>
    <p:sldId id="329" r:id="rId8"/>
    <p:sldId id="330" r:id="rId9"/>
    <p:sldId id="331" r:id="rId10"/>
    <p:sldId id="320" r:id="rId11"/>
    <p:sldId id="332" r:id="rId12"/>
    <p:sldId id="316" r:id="rId13"/>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99"/>
    <a:srgbClr val="FF5050"/>
    <a:srgbClr val="009999"/>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94660"/>
  </p:normalViewPr>
  <p:slideViewPr>
    <p:cSldViewPr>
      <p:cViewPr varScale="1">
        <p:scale>
          <a:sx n="87" d="100"/>
          <a:sy n="87" d="100"/>
        </p:scale>
        <p:origin x="1470"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96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zh-CN"/>
          </a:p>
        </p:txBody>
      </p:sp>
      <p:sp>
        <p:nvSpPr>
          <p:cNvPr id="19968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zh-CN"/>
          </a:p>
        </p:txBody>
      </p:sp>
      <p:sp>
        <p:nvSpPr>
          <p:cNvPr id="19968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zh-CN"/>
          </a:p>
        </p:txBody>
      </p:sp>
      <p:sp>
        <p:nvSpPr>
          <p:cNvPr id="19968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42BC9908-2DC5-4BF9-866C-FE73B9760EFD}" type="slidenum">
              <a:rPr lang="en-US" altLang="zh-CN"/>
              <a:pPr>
                <a:defRPr/>
              </a:pPr>
              <a:t>‹#›</a:t>
            </a:fld>
            <a:endParaRPr lang="en-US" altLang="zh-CN"/>
          </a:p>
        </p:txBody>
      </p:sp>
    </p:spTree>
    <p:extLst>
      <p:ext uri="{BB962C8B-B14F-4D97-AF65-F5344CB8AC3E}">
        <p14:creationId xmlns:p14="http://schemas.microsoft.com/office/powerpoint/2010/main" val="14616019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zh-CN"/>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zh-CN"/>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zh-CN"/>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FBCD9D9F-E073-4EC9-A548-18306AD7F901}" type="slidenum">
              <a:rPr lang="en-US" altLang="zh-CN"/>
              <a:pPr>
                <a:defRPr/>
              </a:pPr>
              <a:t>‹#›</a:t>
            </a:fld>
            <a:endParaRPr lang="en-US" altLang="zh-CN"/>
          </a:p>
        </p:txBody>
      </p:sp>
    </p:spTree>
    <p:extLst>
      <p:ext uri="{BB962C8B-B14F-4D97-AF65-F5344CB8AC3E}">
        <p14:creationId xmlns:p14="http://schemas.microsoft.com/office/powerpoint/2010/main" val="14161723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9EEFAFB7-E420-412E-91DC-B6A9E9F475B9}" type="slidenum">
              <a:rPr lang="en-US" altLang="zh-CN" smtClean="0"/>
              <a:pPr/>
              <a:t>1</a:t>
            </a:fld>
            <a:endParaRPr lang="en-US" altLang="zh-CN" smtClean="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algn="just" eaLnBrk="1" hangingPunct="1"/>
            <a:r>
              <a:rPr lang="zh-CN" altLang="en-US" smtClean="0">
                <a:latin typeface="Times New Roman" pitchFamily="18" charset="0"/>
                <a:cs typeface="Times New Roman" pitchFamily="18" charset="0"/>
              </a:rPr>
              <a:t>女士们、先生们，下午好：</a:t>
            </a:r>
          </a:p>
          <a:p>
            <a:pPr algn="just" eaLnBrk="1" hangingPunct="1"/>
            <a:endParaRPr lang="zh-CN" altLang="en-US" smtClean="0">
              <a:latin typeface="Times New Roman" pitchFamily="18" charset="0"/>
              <a:cs typeface="Times New Roman" pitchFamily="18" charset="0"/>
            </a:endParaRPr>
          </a:p>
          <a:p>
            <a:pPr algn="just" eaLnBrk="1" hangingPunct="1"/>
            <a:r>
              <a:rPr lang="zh-CN" altLang="en-US" smtClean="0">
                <a:latin typeface="Times New Roman" pitchFamily="18" charset="0"/>
                <a:cs typeface="Times New Roman" pitchFamily="18" charset="0"/>
              </a:rPr>
              <a:t>根据我国入世承诺，今年是我国对外资开放外贸经营权、内贸分销权和商业零售的一年。从年初开始实施的</a:t>
            </a:r>
            <a:r>
              <a:rPr lang="en-US" altLang="zh-CN" smtClean="0">
                <a:latin typeface="Times New Roman" pitchFamily="18" charset="0"/>
                <a:cs typeface="Times New Roman" pitchFamily="18" charset="0"/>
              </a:rPr>
              <a:t>CEPA</a:t>
            </a:r>
            <a:r>
              <a:rPr lang="zh-CN" altLang="en-US" smtClean="0">
                <a:latin typeface="Times New Roman" pitchFamily="18" charset="0"/>
                <a:cs typeface="Times New Roman" pitchFamily="18" charset="0"/>
              </a:rPr>
              <a:t>，到</a:t>
            </a:r>
            <a:r>
              <a:rPr lang="en-US" altLang="zh-CN" smtClean="0">
                <a:latin typeface="Times New Roman" pitchFamily="18" charset="0"/>
                <a:cs typeface="Times New Roman" pitchFamily="18" charset="0"/>
              </a:rPr>
              <a:t>4</a:t>
            </a:r>
            <a:r>
              <a:rPr lang="zh-CN" altLang="en-US" smtClean="0">
                <a:latin typeface="Times New Roman" pitchFamily="18" charset="0"/>
                <a:cs typeface="Times New Roman" pitchFamily="18" charset="0"/>
              </a:rPr>
              <a:t>月</a:t>
            </a:r>
            <a:r>
              <a:rPr lang="en-US" altLang="zh-CN" smtClean="0">
                <a:latin typeface="Times New Roman" pitchFamily="18" charset="0"/>
                <a:cs typeface="Times New Roman" pitchFamily="18" charset="0"/>
              </a:rPr>
              <a:t>6</a:t>
            </a:r>
            <a:r>
              <a:rPr lang="zh-CN" altLang="en-US" smtClean="0">
                <a:latin typeface="Times New Roman" pitchFamily="18" charset="0"/>
                <a:cs typeface="Times New Roman" pitchFamily="18" charset="0"/>
              </a:rPr>
              <a:t>日颁布的</a:t>
            </a:r>
            <a:r>
              <a:rPr lang="en-US" altLang="zh-CN" smtClean="0">
                <a:latin typeface="Times New Roman" pitchFamily="18" charset="0"/>
                <a:cs typeface="Times New Roman" pitchFamily="18" charset="0"/>
              </a:rPr>
              <a:t>《</a:t>
            </a:r>
            <a:r>
              <a:rPr lang="zh-CN" altLang="en-US" smtClean="0">
                <a:latin typeface="Times New Roman" pitchFamily="18" charset="0"/>
                <a:cs typeface="Times New Roman" pitchFamily="18" charset="0"/>
              </a:rPr>
              <a:t>对外贸易法</a:t>
            </a:r>
            <a:r>
              <a:rPr lang="en-US" altLang="zh-CN" smtClean="0">
                <a:latin typeface="Times New Roman" pitchFamily="18" charset="0"/>
                <a:cs typeface="Times New Roman" pitchFamily="18" charset="0"/>
              </a:rPr>
              <a:t>》</a:t>
            </a:r>
            <a:r>
              <a:rPr lang="zh-CN" altLang="en-US" smtClean="0">
                <a:latin typeface="Times New Roman" pitchFamily="18" charset="0"/>
                <a:cs typeface="Times New Roman" pitchFamily="18" charset="0"/>
              </a:rPr>
              <a:t>，</a:t>
            </a:r>
            <a:r>
              <a:rPr lang="en-US" altLang="zh-CN" smtClean="0">
                <a:latin typeface="Times New Roman" pitchFamily="18" charset="0"/>
                <a:cs typeface="Times New Roman" pitchFamily="18" charset="0"/>
              </a:rPr>
              <a:t>4</a:t>
            </a:r>
            <a:r>
              <a:rPr lang="zh-CN" altLang="en-US" smtClean="0">
                <a:latin typeface="Times New Roman" pitchFamily="18" charset="0"/>
                <a:cs typeface="Times New Roman" pitchFamily="18" charset="0"/>
              </a:rPr>
              <a:t>月</a:t>
            </a:r>
            <a:r>
              <a:rPr lang="en-US" altLang="zh-CN" smtClean="0">
                <a:latin typeface="Times New Roman" pitchFamily="18" charset="0"/>
                <a:cs typeface="Times New Roman" pitchFamily="18" charset="0"/>
              </a:rPr>
              <a:t>16</a:t>
            </a:r>
            <a:r>
              <a:rPr lang="zh-CN" altLang="en-US" smtClean="0">
                <a:latin typeface="Times New Roman" pitchFamily="18" charset="0"/>
                <a:cs typeface="Times New Roman" pitchFamily="18" charset="0"/>
              </a:rPr>
              <a:t>日颁布、</a:t>
            </a:r>
            <a:r>
              <a:rPr lang="en-US" altLang="zh-CN" smtClean="0">
                <a:latin typeface="Times New Roman" pitchFamily="18" charset="0"/>
                <a:cs typeface="Times New Roman" pitchFamily="18" charset="0"/>
              </a:rPr>
              <a:t>6</a:t>
            </a:r>
            <a:r>
              <a:rPr lang="zh-CN" altLang="en-US" smtClean="0">
                <a:latin typeface="Times New Roman" pitchFamily="18" charset="0"/>
                <a:cs typeface="Times New Roman" pitchFamily="18" charset="0"/>
              </a:rPr>
              <a:t>月</a:t>
            </a:r>
            <a:r>
              <a:rPr lang="en-US" altLang="zh-CN" smtClean="0">
                <a:latin typeface="Times New Roman" pitchFamily="18" charset="0"/>
                <a:cs typeface="Times New Roman" pitchFamily="18" charset="0"/>
              </a:rPr>
              <a:t>1</a:t>
            </a:r>
            <a:r>
              <a:rPr lang="zh-CN" altLang="en-US" smtClean="0">
                <a:latin typeface="Times New Roman" pitchFamily="18" charset="0"/>
                <a:cs typeface="Times New Roman" pitchFamily="18" charset="0"/>
              </a:rPr>
              <a:t>日实施的</a:t>
            </a:r>
            <a:r>
              <a:rPr lang="en-US" altLang="zh-CN" smtClean="0">
                <a:latin typeface="Times New Roman" pitchFamily="18" charset="0"/>
                <a:cs typeface="Times New Roman" pitchFamily="18" charset="0"/>
              </a:rPr>
              <a:t>《</a:t>
            </a:r>
            <a:r>
              <a:rPr lang="zh-CN" altLang="en-US" smtClean="0">
                <a:latin typeface="Times New Roman" pitchFamily="18" charset="0"/>
                <a:cs typeface="Times New Roman" pitchFamily="18" charset="0"/>
              </a:rPr>
              <a:t>外商投资商业领域管理办法</a:t>
            </a:r>
            <a:r>
              <a:rPr lang="en-US" altLang="zh-CN" smtClean="0">
                <a:latin typeface="Times New Roman" pitchFamily="18" charset="0"/>
                <a:cs typeface="Times New Roman" pitchFamily="18" charset="0"/>
              </a:rPr>
              <a:t>》</a:t>
            </a:r>
            <a:r>
              <a:rPr lang="zh-CN" altLang="en-US" smtClean="0">
                <a:latin typeface="Times New Roman" pitchFamily="18" charset="0"/>
                <a:cs typeface="Times New Roman" pitchFamily="18" charset="0"/>
              </a:rPr>
              <a:t>，再到</a:t>
            </a:r>
            <a:r>
              <a:rPr lang="en-US" altLang="zh-CN" smtClean="0">
                <a:latin typeface="Times New Roman" pitchFamily="18" charset="0"/>
                <a:cs typeface="Times New Roman" pitchFamily="18" charset="0"/>
              </a:rPr>
              <a:t>6</a:t>
            </a:r>
            <a:r>
              <a:rPr lang="zh-CN" altLang="en-US" smtClean="0">
                <a:latin typeface="Times New Roman" pitchFamily="18" charset="0"/>
                <a:cs typeface="Times New Roman" pitchFamily="18" charset="0"/>
              </a:rPr>
              <a:t>月</a:t>
            </a:r>
            <a:r>
              <a:rPr lang="en-US" altLang="zh-CN" smtClean="0">
                <a:latin typeface="Times New Roman" pitchFamily="18" charset="0"/>
                <a:cs typeface="Times New Roman" pitchFamily="18" charset="0"/>
              </a:rPr>
              <a:t>25</a:t>
            </a:r>
            <a:r>
              <a:rPr lang="zh-CN" altLang="en-US" smtClean="0">
                <a:latin typeface="Times New Roman" pitchFamily="18" charset="0"/>
                <a:cs typeface="Times New Roman" pitchFamily="18" charset="0"/>
              </a:rPr>
              <a:t>日发布的</a:t>
            </a:r>
            <a:r>
              <a:rPr lang="en-US" altLang="zh-CN" smtClean="0">
                <a:latin typeface="Times New Roman" pitchFamily="18" charset="0"/>
                <a:cs typeface="Times New Roman" pitchFamily="18" charset="0"/>
              </a:rPr>
              <a:t>《</a:t>
            </a:r>
            <a:r>
              <a:rPr lang="zh-CN" altLang="en-US" smtClean="0">
                <a:latin typeface="Times New Roman" pitchFamily="18" charset="0"/>
                <a:cs typeface="Times New Roman" pitchFamily="18" charset="0"/>
              </a:rPr>
              <a:t>对外贸易经营者备案登记办法</a:t>
            </a:r>
            <a:r>
              <a:rPr lang="en-US" altLang="zh-CN" smtClean="0">
                <a:latin typeface="Times New Roman" pitchFamily="18" charset="0"/>
                <a:cs typeface="Times New Roman" pitchFamily="18" charset="0"/>
              </a:rPr>
              <a:t>》</a:t>
            </a:r>
            <a:r>
              <a:rPr lang="zh-CN" altLang="en-US" smtClean="0">
                <a:latin typeface="Times New Roman" pitchFamily="18" charset="0"/>
                <a:cs typeface="Times New Roman" pitchFamily="18" charset="0"/>
              </a:rPr>
              <a:t>，一个流通领域吸引外资的法律框架已经基本形成。</a:t>
            </a:r>
          </a:p>
          <a:p>
            <a:pPr algn="just" eaLnBrk="1" hangingPunct="1"/>
            <a:r>
              <a:rPr lang="zh-CN" altLang="en-US" smtClean="0">
                <a:latin typeface="Times New Roman" pitchFamily="18" charset="0"/>
                <a:cs typeface="Times New Roman" pitchFamily="18" charset="0"/>
              </a:rPr>
              <a:t>上海是中国的商业中心，商业领域的吸引外资始终走在全国前列。这次出台的一系列政策对上海进一步扩大商业领域的对外开放，扩大服务业吸引外资，建成国际商业和贸易中心具有重要意义。</a:t>
            </a:r>
          </a:p>
          <a:p>
            <a:pPr algn="just" eaLnBrk="1" hangingPunct="1"/>
            <a:r>
              <a:rPr lang="zh-CN" altLang="en-US" smtClean="0">
                <a:latin typeface="Times New Roman" pitchFamily="18" charset="0"/>
              </a:rPr>
              <a:t>刚才，商务部外资司的领导已对</a:t>
            </a:r>
            <a:r>
              <a:rPr lang="zh-CN" altLang="en-AU" smtClean="0">
                <a:latin typeface="Times New Roman" pitchFamily="18" charset="0"/>
              </a:rPr>
              <a:t>《外商投资商业领域管理办法》进行了详细的讲解，并对中国入世后贸易和分销等商业领域的整体发展情况及未来的政策走向作出分析，下面我主要介绍《外商投资商业领域管理办法》实施后上海在商业领域吸引外资的一些新的打算。</a:t>
            </a:r>
            <a:endParaRPr lang="zh-CN" altLang="en-US" smtClean="0">
              <a:latin typeface="Times New Roman" pitchFamily="18" charset="0"/>
            </a:endParaRPr>
          </a:p>
          <a:p>
            <a:pPr algn="just" eaLnBrk="1" hangingPunct="1"/>
            <a:r>
              <a:rPr lang="zh-CN" altLang="en-US" smtClean="0">
                <a:latin typeface="Courier New" pitchFamily="49" charset="0"/>
                <a:cs typeface="Times New Roman" pitchFamily="18" charset="0"/>
              </a:rPr>
              <a:t> </a:t>
            </a:r>
            <a:endParaRPr lang="zh-CN" altLang="en-US" smtClean="0">
              <a:latin typeface="Times New Roman" pitchFamily="18" charset="0"/>
              <a:cs typeface="Times New Roman" pitchFamily="18" charset="0"/>
            </a:endParaRPr>
          </a:p>
        </p:txBody>
      </p:sp>
    </p:spTree>
    <p:extLst>
      <p:ext uri="{BB962C8B-B14F-4D97-AF65-F5344CB8AC3E}">
        <p14:creationId xmlns:p14="http://schemas.microsoft.com/office/powerpoint/2010/main" val="904738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FBA6C126-ADDC-42DF-9573-ACE6705829EE}" type="slidenum">
              <a:rPr lang="en-US" altLang="zh-CN" smtClean="0"/>
              <a:pPr/>
              <a:t>2</a:t>
            </a:fld>
            <a:endParaRPr lang="en-US" altLang="zh-CN" smtClean="0"/>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xfrm>
            <a:off x="914400" y="4343400"/>
            <a:ext cx="5029200" cy="4114800"/>
          </a:xfrm>
          <a:noFill/>
          <a:ln/>
        </p:spPr>
        <p:txBody>
          <a:bodyPr/>
          <a:lstStyle/>
          <a:p>
            <a:pPr eaLnBrk="1" hangingPunct="1"/>
            <a:endParaRPr lang="zh-CN" altLang="zh-CN" smtClean="0"/>
          </a:p>
        </p:txBody>
      </p:sp>
    </p:spTree>
    <p:extLst>
      <p:ext uri="{BB962C8B-B14F-4D97-AF65-F5344CB8AC3E}">
        <p14:creationId xmlns:p14="http://schemas.microsoft.com/office/powerpoint/2010/main" val="3930947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1FFD4DF3-E35E-4340-A72D-CEB17ED6DB12}" type="slidenum">
              <a:rPr lang="en-US" altLang="zh-CN" smtClean="0"/>
              <a:pPr/>
              <a:t>3</a:t>
            </a:fld>
            <a:endParaRPr lang="en-US" altLang="zh-CN" smtClean="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xfrm>
            <a:off x="914400" y="4343400"/>
            <a:ext cx="5029200" cy="4114800"/>
          </a:xfrm>
          <a:noFill/>
          <a:ln/>
        </p:spPr>
        <p:txBody>
          <a:bodyPr/>
          <a:lstStyle/>
          <a:p>
            <a:pPr eaLnBrk="1" hangingPunct="1"/>
            <a:endParaRPr lang="zh-CN" altLang="zh-CN" smtClean="0"/>
          </a:p>
        </p:txBody>
      </p:sp>
    </p:spTree>
    <p:extLst>
      <p:ext uri="{BB962C8B-B14F-4D97-AF65-F5344CB8AC3E}">
        <p14:creationId xmlns:p14="http://schemas.microsoft.com/office/powerpoint/2010/main" val="2746833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98E37C54-E1DB-4C3F-BA7A-91071EEA9749}" type="slidenum">
              <a:rPr lang="en-US" altLang="zh-CN" smtClean="0"/>
              <a:pPr/>
              <a:t>4</a:t>
            </a:fld>
            <a:endParaRPr lang="en-US" altLang="zh-CN"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xfrm>
            <a:off x="914400" y="4343400"/>
            <a:ext cx="5029200" cy="4114800"/>
          </a:xfrm>
          <a:noFill/>
          <a:ln/>
        </p:spPr>
        <p:txBody>
          <a:bodyPr/>
          <a:lstStyle/>
          <a:p>
            <a:pPr eaLnBrk="1" hangingPunct="1"/>
            <a:endParaRPr lang="zh-CN" altLang="zh-CN" smtClean="0"/>
          </a:p>
        </p:txBody>
      </p:sp>
    </p:spTree>
    <p:extLst>
      <p:ext uri="{BB962C8B-B14F-4D97-AF65-F5344CB8AC3E}">
        <p14:creationId xmlns:p14="http://schemas.microsoft.com/office/powerpoint/2010/main" val="39358483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FCCC88C1-B5B1-492C-999D-43660BABF0EB}" type="slidenum">
              <a:rPr lang="en-US" altLang="zh-CN" smtClean="0"/>
              <a:pPr/>
              <a:t>5</a:t>
            </a:fld>
            <a:endParaRPr lang="en-US" altLang="zh-CN"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xfrm>
            <a:off x="914400" y="4343400"/>
            <a:ext cx="5029200" cy="4114800"/>
          </a:xfrm>
          <a:noFill/>
          <a:ln/>
        </p:spPr>
        <p:txBody>
          <a:bodyPr/>
          <a:lstStyle/>
          <a:p>
            <a:pPr eaLnBrk="1" hangingPunct="1"/>
            <a:endParaRPr lang="zh-CN" altLang="zh-CN" smtClean="0"/>
          </a:p>
        </p:txBody>
      </p:sp>
    </p:spTree>
    <p:extLst>
      <p:ext uri="{BB962C8B-B14F-4D97-AF65-F5344CB8AC3E}">
        <p14:creationId xmlns:p14="http://schemas.microsoft.com/office/powerpoint/2010/main" val="1060487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179899BB-7211-4A4E-9D99-1DA7FCD3D6C6}" type="slidenum">
              <a:rPr lang="en-US" altLang="zh-CN" smtClean="0"/>
              <a:pPr/>
              <a:t>6</a:t>
            </a:fld>
            <a:endParaRPr lang="en-US" altLang="zh-CN"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xfrm>
            <a:off x="914400" y="4343400"/>
            <a:ext cx="5029200" cy="4114800"/>
          </a:xfrm>
          <a:noFill/>
          <a:ln/>
        </p:spPr>
        <p:txBody>
          <a:bodyPr/>
          <a:lstStyle/>
          <a:p>
            <a:pPr eaLnBrk="1" hangingPunct="1"/>
            <a:endParaRPr lang="zh-CN" altLang="zh-CN" smtClean="0"/>
          </a:p>
        </p:txBody>
      </p:sp>
    </p:spTree>
    <p:extLst>
      <p:ext uri="{BB962C8B-B14F-4D97-AF65-F5344CB8AC3E}">
        <p14:creationId xmlns:p14="http://schemas.microsoft.com/office/powerpoint/2010/main" val="4187521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442C8AAA-CB16-45A1-9C79-461365736FD8}" type="slidenum">
              <a:rPr lang="en-US" altLang="zh-CN" smtClean="0"/>
              <a:pPr/>
              <a:t>7</a:t>
            </a:fld>
            <a:endParaRPr lang="en-US" altLang="zh-CN"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xfrm>
            <a:off x="914400" y="4343400"/>
            <a:ext cx="5029200" cy="4114800"/>
          </a:xfrm>
          <a:noFill/>
          <a:ln/>
        </p:spPr>
        <p:txBody>
          <a:bodyPr/>
          <a:lstStyle/>
          <a:p>
            <a:pPr eaLnBrk="1" hangingPunct="1"/>
            <a:endParaRPr lang="zh-CN" altLang="zh-CN" smtClean="0"/>
          </a:p>
        </p:txBody>
      </p:sp>
    </p:spTree>
    <p:extLst>
      <p:ext uri="{BB962C8B-B14F-4D97-AF65-F5344CB8AC3E}">
        <p14:creationId xmlns:p14="http://schemas.microsoft.com/office/powerpoint/2010/main" val="2625937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198F3ED3-470F-45D4-A43A-D929894281EE}" type="slidenum">
              <a:rPr lang="en-US" altLang="zh-CN" smtClean="0"/>
              <a:pPr/>
              <a:t>8</a:t>
            </a:fld>
            <a:endParaRPr lang="en-US" altLang="zh-CN"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xfrm>
            <a:off x="914400" y="4343400"/>
            <a:ext cx="5029200" cy="4114800"/>
          </a:xfrm>
          <a:noFill/>
          <a:ln/>
        </p:spPr>
        <p:txBody>
          <a:bodyPr/>
          <a:lstStyle/>
          <a:p>
            <a:pPr eaLnBrk="1" hangingPunct="1"/>
            <a:endParaRPr lang="zh-CN" altLang="zh-CN" smtClean="0"/>
          </a:p>
        </p:txBody>
      </p:sp>
    </p:spTree>
    <p:extLst>
      <p:ext uri="{BB962C8B-B14F-4D97-AF65-F5344CB8AC3E}">
        <p14:creationId xmlns:p14="http://schemas.microsoft.com/office/powerpoint/2010/main" val="18704949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A3EEB7D9-B959-4B28-8202-FD6696DC00AF}" type="slidenum">
              <a:rPr lang="en-US" altLang="zh-CN" smtClean="0"/>
              <a:pPr/>
              <a:t>9</a:t>
            </a:fld>
            <a:endParaRPr lang="en-US" altLang="zh-CN"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xfrm>
            <a:off x="914400" y="4343400"/>
            <a:ext cx="5029200" cy="4114800"/>
          </a:xfrm>
          <a:noFill/>
          <a:ln/>
        </p:spPr>
        <p:txBody>
          <a:bodyPr/>
          <a:lstStyle/>
          <a:p>
            <a:pPr eaLnBrk="1" hangingPunct="1"/>
            <a:endParaRPr lang="zh-CN" altLang="zh-CN" smtClean="0"/>
          </a:p>
        </p:txBody>
      </p:sp>
    </p:spTree>
    <p:extLst>
      <p:ext uri="{BB962C8B-B14F-4D97-AF65-F5344CB8AC3E}">
        <p14:creationId xmlns:p14="http://schemas.microsoft.com/office/powerpoint/2010/main" val="3715421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34AA8282-C224-4CD6-900A-7428AADB807A}" type="slidenum">
              <a:rPr lang="en-US" altLang="zh-CN" smtClean="0"/>
              <a:pPr/>
              <a:t>10</a:t>
            </a:fld>
            <a:endParaRPr lang="en-US" altLang="zh-CN" smtClean="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xfrm>
            <a:off x="914400" y="4343400"/>
            <a:ext cx="5029200" cy="4114800"/>
          </a:xfrm>
          <a:noFill/>
          <a:ln/>
        </p:spPr>
        <p:txBody>
          <a:bodyPr/>
          <a:lstStyle/>
          <a:p>
            <a:pPr eaLnBrk="1" hangingPunct="1"/>
            <a:endParaRPr lang="zh-CN" altLang="zh-CN" smtClean="0"/>
          </a:p>
        </p:txBody>
      </p:sp>
    </p:spTree>
    <p:extLst>
      <p:ext uri="{BB962C8B-B14F-4D97-AF65-F5344CB8AC3E}">
        <p14:creationId xmlns:p14="http://schemas.microsoft.com/office/powerpoint/2010/main" val="2575340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34AA8282-C224-4CD6-900A-7428AADB807A}" type="slidenum">
              <a:rPr lang="en-US" altLang="zh-CN" smtClean="0"/>
              <a:pPr/>
              <a:t>11</a:t>
            </a:fld>
            <a:endParaRPr lang="en-US" altLang="zh-CN" smtClean="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xfrm>
            <a:off x="914400" y="4343400"/>
            <a:ext cx="5029200" cy="4114800"/>
          </a:xfrm>
          <a:noFill/>
          <a:ln/>
        </p:spPr>
        <p:txBody>
          <a:bodyPr/>
          <a:lstStyle/>
          <a:p>
            <a:pPr eaLnBrk="1" hangingPunct="1"/>
            <a:endParaRPr lang="zh-CN" altLang="zh-CN" smtClean="0"/>
          </a:p>
        </p:txBody>
      </p:sp>
    </p:spTree>
    <p:extLst>
      <p:ext uri="{BB962C8B-B14F-4D97-AF65-F5344CB8AC3E}">
        <p14:creationId xmlns:p14="http://schemas.microsoft.com/office/powerpoint/2010/main" val="3584798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08CD11CF-0EE2-41C9-85BC-02BC4F16E32E}" type="slidenum">
              <a:rPr lang="en-US" altLang="zh-CN"/>
              <a:pPr>
                <a:defRPr/>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02D5BC5C-7D7C-424C-8BDD-F58FE534F0DB}" type="slidenum">
              <a:rPr lang="en-US" altLang="zh-CN"/>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65962815-38C5-4184-8218-0EC289704222}" type="slidenum">
              <a:rPr lang="en-US" altLang="zh-CN"/>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DE731E0F-D3DE-4097-95B9-2045CC774675}" type="slidenum">
              <a:rPr lang="en-US" altLang="zh-CN"/>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6617F810-7077-4705-BD90-A86761E24FEA}" type="slidenum">
              <a:rPr lang="en-US" altLang="zh-CN"/>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E6B189D5-45B5-4894-B8E2-53B000AFE90D}" type="slidenum">
              <a:rPr lang="en-US" altLang="zh-CN"/>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4CAF8569-6CB8-412D-B114-18E0B78DE89B}" type="slidenum">
              <a:rPr lang="en-US" altLang="zh-CN"/>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7DB4128E-0430-4257-ACB6-DAE3FEF780D6}" type="slidenum">
              <a:rPr lang="en-US" altLang="zh-CN"/>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336B63FB-682C-4249-8EAC-9F05C95636AB}" type="slidenum">
              <a:rPr lang="en-US" altLang="zh-CN"/>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E50D52D7-223E-413C-94AA-7C373360CD63}" type="slidenum">
              <a:rPr lang="en-US" altLang="zh-CN"/>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22DA2830-1247-41E0-933E-34896D9B3C49}" type="slidenum">
              <a:rPr lang="en-US" altLang="zh-CN"/>
              <a:pPr>
                <a:defRPr/>
              </a:pPr>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457200" y="1600200"/>
            <a:ext cx="8229600" cy="4525963"/>
          </a:xfrm>
        </p:spPr>
        <p:txBody>
          <a:bodyPr/>
          <a:lstStyle/>
          <a:p>
            <a:pPr lvl="0"/>
            <a:endParaRPr lang="zh-CN" alt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A9F718AC-A893-4E55-A522-B38902266940}" type="slidenum">
              <a:rPr lang="en-US" altLang="zh-CN"/>
              <a:pPr>
                <a:defRPr/>
              </a:pPr>
              <a:t>‹#›</a:t>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D01CAB69-0A91-4CC5-8A6C-269164DE870F}" type="slidenum">
              <a:rPr lang="en-US" altLang="zh-CN"/>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73CD43D7-D43E-4696-80C8-3DA145BB8560}"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2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nvest22222"/>
          <p:cNvPicPr preferRelativeResize="0">
            <a:picLocks noGrp="1" noChangeArrowheads="1"/>
          </p:cNvPicPr>
          <p:nvPr>
            <p:ph type="subTitle" idx="1"/>
          </p:nvPr>
        </p:nvPicPr>
        <p:blipFill>
          <a:blip r:embed="rId3"/>
          <a:srcRect/>
          <a:stretch>
            <a:fillRect/>
          </a:stretch>
        </p:blipFill>
        <p:spPr>
          <a:xfrm>
            <a:off x="0" y="3733800"/>
            <a:ext cx="9144000" cy="1081088"/>
          </a:xfrm>
          <a:noFill/>
        </p:spPr>
      </p:pic>
      <p:sp>
        <p:nvSpPr>
          <p:cNvPr id="2051" name="Text Box 3"/>
          <p:cNvSpPr txBox="1">
            <a:spLocks noChangeArrowheads="1"/>
          </p:cNvSpPr>
          <p:nvPr/>
        </p:nvSpPr>
        <p:spPr bwMode="auto">
          <a:xfrm>
            <a:off x="3995738" y="4652963"/>
            <a:ext cx="4614862" cy="1808162"/>
          </a:xfrm>
          <a:prstGeom prst="rect">
            <a:avLst/>
          </a:prstGeom>
          <a:noFill/>
          <a:ln w="9525">
            <a:noFill/>
            <a:miter lim="800000"/>
            <a:headEnd/>
            <a:tailEnd/>
          </a:ln>
        </p:spPr>
        <p:txBody>
          <a:bodyPr>
            <a:spAutoFit/>
          </a:bodyPr>
          <a:lstStyle/>
          <a:p>
            <a:pPr algn="ctr">
              <a:spcBef>
                <a:spcPct val="20000"/>
              </a:spcBef>
            </a:pPr>
            <a:endParaRPr lang="en-US" altLang="zh-CN" sz="2400" b="1">
              <a:solidFill>
                <a:srgbClr val="0033CC"/>
              </a:solidFill>
              <a:latin typeface="幼圆" pitchFamily="49" charset="-122"/>
              <a:ea typeface="幼圆" pitchFamily="49" charset="-122"/>
            </a:endParaRPr>
          </a:p>
          <a:p>
            <a:pPr algn="ctr">
              <a:spcBef>
                <a:spcPct val="20000"/>
              </a:spcBef>
            </a:pPr>
            <a:r>
              <a:rPr lang="zh-CN" altLang="en-US" sz="2000">
                <a:solidFill>
                  <a:srgbClr val="0033CC"/>
                </a:solidFill>
              </a:rPr>
              <a:t>上海市商务委国际服务贸易处</a:t>
            </a:r>
          </a:p>
          <a:p>
            <a:pPr algn="ctr">
              <a:spcBef>
                <a:spcPct val="20000"/>
              </a:spcBef>
            </a:pPr>
            <a:r>
              <a:rPr lang="zh-CN" altLang="en-US" sz="2400" b="1">
                <a:solidFill>
                  <a:srgbClr val="0033CC"/>
                </a:solidFill>
                <a:latin typeface="幼圆" pitchFamily="49" charset="-122"/>
                <a:ea typeface="幼圆" pitchFamily="49" charset="-122"/>
              </a:rPr>
              <a:t> </a:t>
            </a:r>
            <a:endParaRPr lang="zh-CN" altLang="en-US" sz="2400">
              <a:solidFill>
                <a:srgbClr val="0033CC"/>
              </a:solidFill>
              <a:latin typeface="仿宋_GB2312" pitchFamily="49" charset="-122"/>
              <a:ea typeface="仿宋_GB2312" pitchFamily="49" charset="-122"/>
            </a:endParaRPr>
          </a:p>
          <a:p>
            <a:pPr>
              <a:spcBef>
                <a:spcPct val="50000"/>
              </a:spcBef>
            </a:pPr>
            <a:endParaRPr lang="en-US" altLang="zh-CN" sz="2400">
              <a:solidFill>
                <a:srgbClr val="0033CC"/>
              </a:solidFill>
              <a:latin typeface="仿宋_GB2312" pitchFamily="49" charset="-122"/>
              <a:ea typeface="仿宋_GB2312" pitchFamily="49" charset="-122"/>
            </a:endParaRPr>
          </a:p>
        </p:txBody>
      </p:sp>
      <p:sp>
        <p:nvSpPr>
          <p:cNvPr id="2052" name="Text Box 4"/>
          <p:cNvSpPr txBox="1">
            <a:spLocks noChangeArrowheads="1"/>
          </p:cNvSpPr>
          <p:nvPr/>
        </p:nvSpPr>
        <p:spPr bwMode="auto">
          <a:xfrm>
            <a:off x="1676400" y="1447800"/>
            <a:ext cx="5791200" cy="366713"/>
          </a:xfrm>
          <a:prstGeom prst="rect">
            <a:avLst/>
          </a:prstGeom>
          <a:noFill/>
          <a:ln w="9525">
            <a:noFill/>
            <a:miter lim="800000"/>
            <a:headEnd/>
            <a:tailEnd/>
          </a:ln>
        </p:spPr>
        <p:txBody>
          <a:bodyPr>
            <a:spAutoFit/>
          </a:bodyPr>
          <a:lstStyle/>
          <a:p>
            <a:pPr>
              <a:spcBef>
                <a:spcPct val="50000"/>
              </a:spcBef>
            </a:pPr>
            <a:endParaRPr lang="zh-CN" altLang="zh-CN"/>
          </a:p>
        </p:txBody>
      </p:sp>
      <p:sp>
        <p:nvSpPr>
          <p:cNvPr id="2053" name="Text Box 5"/>
          <p:cNvSpPr txBox="1">
            <a:spLocks noChangeArrowheads="1"/>
          </p:cNvSpPr>
          <p:nvPr/>
        </p:nvSpPr>
        <p:spPr bwMode="auto">
          <a:xfrm>
            <a:off x="1763713" y="1916113"/>
            <a:ext cx="5715000" cy="579437"/>
          </a:xfrm>
          <a:prstGeom prst="rect">
            <a:avLst/>
          </a:prstGeom>
          <a:noFill/>
          <a:ln w="9525">
            <a:noFill/>
            <a:miter lim="800000"/>
            <a:headEnd/>
            <a:tailEnd/>
          </a:ln>
        </p:spPr>
        <p:txBody>
          <a:bodyPr>
            <a:spAutoFit/>
          </a:bodyPr>
          <a:lstStyle/>
          <a:p>
            <a:pPr>
              <a:spcBef>
                <a:spcPct val="50000"/>
              </a:spcBef>
              <a:buClr>
                <a:schemeClr val="accent1"/>
              </a:buClr>
              <a:buFont typeface="Wingdings" pitchFamily="2" charset="2"/>
              <a:buNone/>
            </a:pPr>
            <a:endParaRPr lang="zh-CN" altLang="zh-CN" sz="3200"/>
          </a:p>
        </p:txBody>
      </p:sp>
      <p:sp>
        <p:nvSpPr>
          <p:cNvPr id="2054" name="Text Box 6"/>
          <p:cNvSpPr txBox="1">
            <a:spLocks noChangeArrowheads="1"/>
          </p:cNvSpPr>
          <p:nvPr/>
        </p:nvSpPr>
        <p:spPr bwMode="auto">
          <a:xfrm>
            <a:off x="250825" y="1828800"/>
            <a:ext cx="8353425" cy="1175706"/>
          </a:xfrm>
          <a:prstGeom prst="rect">
            <a:avLst/>
          </a:prstGeom>
          <a:noFill/>
          <a:ln w="9525">
            <a:noFill/>
            <a:miter lim="800000"/>
            <a:headEnd/>
            <a:tailEnd/>
          </a:ln>
        </p:spPr>
        <p:txBody>
          <a:bodyPr>
            <a:spAutoFit/>
          </a:bodyPr>
          <a:lstStyle/>
          <a:p>
            <a:pPr algn="ctr">
              <a:spcBef>
                <a:spcPct val="20000"/>
              </a:spcBef>
              <a:buClr>
                <a:schemeClr val="accent1"/>
              </a:buClr>
              <a:buFont typeface="Wingdings" pitchFamily="2" charset="2"/>
              <a:buNone/>
            </a:pPr>
            <a:r>
              <a:rPr lang="en-US" altLang="zh-CN" sz="3200" b="1" dirty="0" smtClean="0">
                <a:solidFill>
                  <a:srgbClr val="0033CC"/>
                </a:solidFill>
                <a:latin typeface="黑体" pitchFamily="2" charset="-122"/>
                <a:ea typeface="黑体" pitchFamily="2" charset="-122"/>
              </a:rPr>
              <a:t>2015</a:t>
            </a:r>
            <a:r>
              <a:rPr lang="zh-CN" altLang="en-US" sz="3200" b="1" dirty="0" smtClean="0">
                <a:solidFill>
                  <a:srgbClr val="0033CC"/>
                </a:solidFill>
                <a:latin typeface="黑体" pitchFamily="2" charset="-122"/>
                <a:ea typeface="黑体" pitchFamily="2" charset="-122"/>
              </a:rPr>
              <a:t>年度</a:t>
            </a:r>
            <a:r>
              <a:rPr lang="zh-CN" altLang="en-US" sz="3200" b="1" dirty="0">
                <a:solidFill>
                  <a:srgbClr val="0033CC"/>
                </a:solidFill>
                <a:latin typeface="黑体" pitchFamily="2" charset="-122"/>
                <a:ea typeface="黑体" pitchFamily="2" charset="-122"/>
              </a:rPr>
              <a:t>上海市促进服务外包产业发展</a:t>
            </a:r>
          </a:p>
          <a:p>
            <a:pPr algn="ctr">
              <a:spcBef>
                <a:spcPct val="20000"/>
              </a:spcBef>
              <a:buClr>
                <a:schemeClr val="accent1"/>
              </a:buClr>
              <a:buFont typeface="Wingdings" pitchFamily="2" charset="2"/>
              <a:buNone/>
            </a:pPr>
            <a:r>
              <a:rPr lang="zh-CN" altLang="en-US" sz="3200" b="1" dirty="0">
                <a:solidFill>
                  <a:srgbClr val="0033CC"/>
                </a:solidFill>
                <a:latin typeface="黑体" pitchFamily="2" charset="-122"/>
                <a:ea typeface="黑体" pitchFamily="2" charset="-122"/>
              </a:rPr>
              <a:t>专项资金申报工作 </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0" y="1989138"/>
            <a:ext cx="8820150" cy="4392612"/>
          </a:xfrm>
        </p:spPr>
        <p:txBody>
          <a:bodyPr/>
          <a:lstStyle/>
          <a:p>
            <a:pPr eaLnBrk="1" hangingPunct="1">
              <a:buFontTx/>
              <a:buNone/>
            </a:pPr>
            <a:r>
              <a:rPr lang="zh-CN" altLang="en-US" sz="2000" b="1" dirty="0" smtClean="0">
                <a:solidFill>
                  <a:srgbClr val="0033CC"/>
                </a:solidFill>
                <a:ea typeface="黑体" pitchFamily="2" charset="-122"/>
              </a:rPr>
              <a:t>服务外包企业必须具备下列条件：</a:t>
            </a:r>
          </a:p>
          <a:p>
            <a:pPr eaLnBrk="1" hangingPunct="1"/>
            <a:r>
              <a:rPr lang="en-US" altLang="zh-CN" sz="2000" b="1" dirty="0" smtClean="0">
                <a:solidFill>
                  <a:srgbClr val="0033CC"/>
                </a:solidFill>
                <a:ea typeface="黑体" pitchFamily="2" charset="-122"/>
              </a:rPr>
              <a:t>1.</a:t>
            </a:r>
            <a:r>
              <a:rPr lang="zh-CN" altLang="en-US" sz="2000" b="1" dirty="0" smtClean="0">
                <a:solidFill>
                  <a:srgbClr val="0033CC"/>
                </a:solidFill>
                <a:ea typeface="黑体" pitchFamily="2" charset="-122"/>
              </a:rPr>
              <a:t>在本市注册登记，具有独立企业法人资格，且经营场所在上海；</a:t>
            </a:r>
            <a:r>
              <a:rPr lang="zh-CN" altLang="en-US" sz="2000" dirty="0" smtClean="0"/>
              <a:t> </a:t>
            </a:r>
            <a:endParaRPr lang="zh-CN" altLang="en-US" sz="2000" b="1" dirty="0" smtClean="0">
              <a:solidFill>
                <a:srgbClr val="0033CC"/>
              </a:solidFill>
              <a:ea typeface="黑体" pitchFamily="2" charset="-122"/>
            </a:endParaRPr>
          </a:p>
          <a:p>
            <a:pPr eaLnBrk="1" hangingPunct="1"/>
            <a:r>
              <a:rPr lang="en-US" altLang="zh-CN" sz="2000" b="1" dirty="0" smtClean="0">
                <a:solidFill>
                  <a:srgbClr val="0033CC"/>
                </a:solidFill>
                <a:ea typeface="黑体" pitchFamily="2" charset="-122"/>
              </a:rPr>
              <a:t>2.</a:t>
            </a:r>
            <a:r>
              <a:rPr lang="zh-CN" altLang="en-US" sz="2000" b="1" dirty="0" smtClean="0">
                <a:solidFill>
                  <a:srgbClr val="0033CC"/>
                </a:solidFill>
                <a:ea typeface="黑体" pitchFamily="2" charset="-122"/>
              </a:rPr>
              <a:t>从事信息技术服务外包、业务流程服务外包、知识流程服务外包等相关服务外包业务；</a:t>
            </a:r>
            <a:r>
              <a:rPr lang="zh-CN" altLang="en-US" sz="2000" dirty="0" smtClean="0"/>
              <a:t> </a:t>
            </a:r>
            <a:endParaRPr lang="zh-CN" altLang="en-US" sz="2000" b="1" dirty="0" smtClean="0">
              <a:solidFill>
                <a:srgbClr val="0033CC"/>
              </a:solidFill>
              <a:ea typeface="黑体" pitchFamily="2" charset="-122"/>
            </a:endParaRPr>
          </a:p>
          <a:p>
            <a:pPr eaLnBrk="1" hangingPunct="1"/>
            <a:r>
              <a:rPr lang="en-US" altLang="zh-CN" sz="2000" b="1" dirty="0" smtClean="0">
                <a:solidFill>
                  <a:srgbClr val="0033CC"/>
                </a:solidFill>
                <a:ea typeface="黑体" pitchFamily="2" charset="-122"/>
              </a:rPr>
              <a:t>3.</a:t>
            </a:r>
            <a:r>
              <a:rPr lang="zh-CN" altLang="en-US" sz="2000" b="1" dirty="0" smtClean="0">
                <a:solidFill>
                  <a:srgbClr val="0033CC"/>
                </a:solidFill>
                <a:ea typeface="黑体" pitchFamily="2" charset="-122"/>
              </a:rPr>
              <a:t>已登录“服务外包及软件出口信息管理系统”进行企业信息登记和日常统计数据上报（</a:t>
            </a:r>
            <a:r>
              <a:rPr lang="en-US" altLang="zh-CN" sz="2000" b="1" dirty="0" smtClean="0">
                <a:solidFill>
                  <a:srgbClr val="0033CC"/>
                </a:solidFill>
                <a:ea typeface="黑体" pitchFamily="2" charset="-122"/>
              </a:rPr>
              <a:t>fwwbqy.fwmys.mofcom.gov.cn</a:t>
            </a:r>
            <a:r>
              <a:rPr lang="zh-CN" altLang="en-US" sz="2000" b="1" dirty="0" smtClean="0">
                <a:solidFill>
                  <a:srgbClr val="0033CC"/>
                </a:solidFill>
                <a:ea typeface="黑体" pitchFamily="2" charset="-122"/>
              </a:rPr>
              <a:t>）；</a:t>
            </a:r>
            <a:r>
              <a:rPr lang="zh-CN" altLang="en-US" sz="2000" dirty="0" smtClean="0"/>
              <a:t> </a:t>
            </a:r>
          </a:p>
          <a:p>
            <a:pPr eaLnBrk="1" hangingPunct="1"/>
            <a:r>
              <a:rPr lang="en-US" altLang="zh-CN" sz="2000" b="1" dirty="0" smtClean="0">
                <a:solidFill>
                  <a:srgbClr val="0033CC"/>
                </a:solidFill>
                <a:ea typeface="黑体" pitchFamily="2" charset="-122"/>
              </a:rPr>
              <a:t>4.</a:t>
            </a:r>
            <a:r>
              <a:rPr lang="zh-CN" altLang="en-US" sz="2000" b="1" dirty="0" smtClean="0">
                <a:solidFill>
                  <a:srgbClr val="0033CC"/>
                </a:solidFill>
                <a:ea typeface="黑体" pitchFamily="2" charset="-122"/>
              </a:rPr>
              <a:t>已与服务外包发包商签订中长期提供服务外包业务合同，企业</a:t>
            </a:r>
            <a:r>
              <a:rPr lang="en-US" altLang="zh-CN" sz="2000" b="1" dirty="0" smtClean="0">
                <a:solidFill>
                  <a:srgbClr val="0033CC"/>
                </a:solidFill>
                <a:ea typeface="黑体" pitchFamily="2" charset="-122"/>
              </a:rPr>
              <a:t>2014</a:t>
            </a:r>
            <a:r>
              <a:rPr lang="zh-CN" altLang="en-US" sz="2000" b="1" dirty="0" smtClean="0">
                <a:solidFill>
                  <a:srgbClr val="0033CC"/>
                </a:solidFill>
                <a:ea typeface="黑体" pitchFamily="2" charset="-122"/>
              </a:rPr>
              <a:t>年度</a:t>
            </a:r>
            <a:r>
              <a:rPr lang="zh-CN" altLang="en-US" sz="2000" b="1" dirty="0" smtClean="0">
                <a:solidFill>
                  <a:srgbClr val="0033CC"/>
                </a:solidFill>
                <a:ea typeface="黑体" pitchFamily="2" charset="-122"/>
              </a:rPr>
              <a:t>提供的服务外包业务额不低于</a:t>
            </a:r>
            <a:r>
              <a:rPr lang="en-US" altLang="zh-CN" sz="2000" b="1" dirty="0" smtClean="0">
                <a:solidFill>
                  <a:srgbClr val="0033CC"/>
                </a:solidFill>
                <a:ea typeface="黑体" pitchFamily="2" charset="-122"/>
              </a:rPr>
              <a:t>50</a:t>
            </a:r>
            <a:r>
              <a:rPr lang="zh-CN" altLang="en-US" sz="2000" b="1" dirty="0" smtClean="0">
                <a:solidFill>
                  <a:srgbClr val="0033CC"/>
                </a:solidFill>
                <a:ea typeface="黑体" pitchFamily="2" charset="-122"/>
              </a:rPr>
              <a:t>万美元，其中向境外最终客户提供的服务外包业务额占</a:t>
            </a:r>
            <a:r>
              <a:rPr lang="en-US" altLang="zh-CN" sz="2000" b="1" dirty="0" smtClean="0">
                <a:solidFill>
                  <a:srgbClr val="0033CC"/>
                </a:solidFill>
                <a:ea typeface="黑体" pitchFamily="2" charset="-122"/>
              </a:rPr>
              <a:t>50%</a:t>
            </a:r>
            <a:r>
              <a:rPr lang="zh-CN" altLang="en-US" sz="2000" b="1" dirty="0" smtClean="0">
                <a:solidFill>
                  <a:srgbClr val="0033CC"/>
                </a:solidFill>
                <a:ea typeface="黑体" pitchFamily="2" charset="-122"/>
              </a:rPr>
              <a:t>以上；</a:t>
            </a:r>
          </a:p>
          <a:p>
            <a:pPr eaLnBrk="1" hangingPunct="1"/>
            <a:r>
              <a:rPr lang="en-US" altLang="zh-CN" sz="2000" b="1" dirty="0" smtClean="0">
                <a:solidFill>
                  <a:srgbClr val="0033CC"/>
                </a:solidFill>
                <a:ea typeface="黑体" pitchFamily="2" charset="-122"/>
              </a:rPr>
              <a:t>5.</a:t>
            </a:r>
            <a:r>
              <a:rPr lang="zh-CN" altLang="en-US" sz="2000" b="1" dirty="0" smtClean="0">
                <a:solidFill>
                  <a:srgbClr val="0033CC"/>
                </a:solidFill>
                <a:ea typeface="黑体" pitchFamily="2" charset="-122"/>
              </a:rPr>
              <a:t>大专以上学历员工占员工总数</a:t>
            </a:r>
            <a:r>
              <a:rPr lang="en-US" altLang="zh-CN" sz="2000" b="1" dirty="0" smtClean="0">
                <a:solidFill>
                  <a:srgbClr val="0033CC"/>
                </a:solidFill>
                <a:ea typeface="黑体" pitchFamily="2" charset="-122"/>
              </a:rPr>
              <a:t>70</a:t>
            </a:r>
            <a:r>
              <a:rPr lang="zh-CN" altLang="en-US" sz="2000" b="1" dirty="0" smtClean="0">
                <a:solidFill>
                  <a:srgbClr val="0033CC"/>
                </a:solidFill>
                <a:ea typeface="黑体" pitchFamily="2" charset="-122"/>
              </a:rPr>
              <a:t>％以上。</a:t>
            </a:r>
            <a:r>
              <a:rPr lang="zh-CN" altLang="en-US" sz="2800" dirty="0" smtClean="0"/>
              <a:t>  </a:t>
            </a:r>
          </a:p>
        </p:txBody>
      </p:sp>
      <p:pic>
        <p:nvPicPr>
          <p:cNvPr id="3075" name="Picture 3" descr="invest22222"/>
          <p:cNvPicPr preferRelativeResize="0">
            <a:picLocks noGrp="1" noChangeArrowheads="1"/>
          </p:cNvPicPr>
          <p:nvPr>
            <p:ph type="title"/>
          </p:nvPr>
        </p:nvPicPr>
        <p:blipFill>
          <a:blip r:embed="rId3"/>
          <a:srcRect/>
          <a:stretch>
            <a:fillRect/>
          </a:stretch>
        </p:blipFill>
        <p:spPr>
          <a:xfrm>
            <a:off x="0" y="0"/>
            <a:ext cx="9144000" cy="1219200"/>
          </a:xfrm>
          <a:noFill/>
        </p:spPr>
      </p:pic>
      <p:sp>
        <p:nvSpPr>
          <p:cNvPr id="3076" name="Rectangle 4"/>
          <p:cNvSpPr>
            <a:spLocks noChangeArrowheads="1"/>
          </p:cNvSpPr>
          <p:nvPr/>
        </p:nvSpPr>
        <p:spPr bwMode="auto">
          <a:xfrm>
            <a:off x="1295400" y="1773238"/>
            <a:ext cx="7848600" cy="1163637"/>
          </a:xfrm>
          <a:prstGeom prst="rect">
            <a:avLst/>
          </a:prstGeom>
          <a:noFill/>
          <a:ln w="9525">
            <a:noFill/>
            <a:miter lim="800000"/>
            <a:headEnd/>
            <a:tailEnd/>
          </a:ln>
        </p:spPr>
        <p:txBody>
          <a:bodyPr>
            <a:spAutoFit/>
          </a:bodyPr>
          <a:lstStyle/>
          <a:p>
            <a:pPr algn="ctr">
              <a:spcBef>
                <a:spcPct val="20000"/>
              </a:spcBef>
              <a:buClr>
                <a:schemeClr val="accent1"/>
              </a:buClr>
              <a:buFont typeface="Wingdings" pitchFamily="2" charset="2"/>
              <a:buNone/>
            </a:pPr>
            <a:endParaRPr lang="en-US" altLang="zh-CN" sz="3200" b="1">
              <a:solidFill>
                <a:srgbClr val="0033CC"/>
              </a:solidFill>
            </a:endParaRPr>
          </a:p>
          <a:p>
            <a:pPr algn="ctr">
              <a:spcBef>
                <a:spcPct val="20000"/>
              </a:spcBef>
              <a:buClr>
                <a:schemeClr val="accent1"/>
              </a:buClr>
              <a:buFont typeface="Wingdings" pitchFamily="2" charset="2"/>
              <a:buNone/>
            </a:pPr>
            <a:endParaRPr lang="en-US" altLang="zh-CN" sz="3200" b="1">
              <a:solidFill>
                <a:srgbClr val="0033CC"/>
              </a:solidFill>
            </a:endParaRPr>
          </a:p>
        </p:txBody>
      </p:sp>
      <p:sp>
        <p:nvSpPr>
          <p:cNvPr id="3077" name="Rectangle 6"/>
          <p:cNvSpPr>
            <a:spLocks noChangeArrowheads="1"/>
          </p:cNvSpPr>
          <p:nvPr/>
        </p:nvSpPr>
        <p:spPr bwMode="auto">
          <a:xfrm>
            <a:off x="1835150" y="1341438"/>
            <a:ext cx="5761038" cy="457200"/>
          </a:xfrm>
          <a:prstGeom prst="rect">
            <a:avLst/>
          </a:prstGeom>
          <a:noFill/>
          <a:ln w="9525">
            <a:noFill/>
            <a:miter lim="800000"/>
            <a:headEnd/>
            <a:tailEnd/>
          </a:ln>
        </p:spPr>
        <p:txBody>
          <a:bodyPr>
            <a:spAutoFit/>
          </a:bodyPr>
          <a:lstStyle/>
          <a:p>
            <a:pPr algn="ctr"/>
            <a:r>
              <a:rPr lang="zh-CN" altLang="en-US" sz="2400" b="1">
                <a:solidFill>
                  <a:srgbClr val="FF5050"/>
                </a:solidFill>
                <a:ea typeface="黑体" pitchFamily="2" charset="-122"/>
              </a:rPr>
              <a:t>申报资格</a:t>
            </a:r>
            <a:r>
              <a:rPr lang="en-US" altLang="zh-CN" sz="2400" b="1">
                <a:solidFill>
                  <a:srgbClr val="FF5050"/>
                </a:solidFill>
                <a:ea typeface="黑体" pitchFamily="2" charset="-122"/>
              </a:rPr>
              <a:t>(</a:t>
            </a:r>
            <a:r>
              <a:rPr lang="zh-CN" altLang="en-US" sz="2400" b="1">
                <a:solidFill>
                  <a:srgbClr val="FF5050"/>
                </a:solidFill>
                <a:ea typeface="黑体" pitchFamily="2" charset="-122"/>
              </a:rPr>
              <a:t>一</a:t>
            </a:r>
            <a:r>
              <a:rPr lang="en-US" altLang="zh-CN" sz="2400" b="1">
                <a:solidFill>
                  <a:srgbClr val="FF5050"/>
                </a:solidFill>
                <a:ea typeface="黑体" pitchFamily="2" charset="-122"/>
              </a:rPr>
              <a:t>)</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a:xfrm>
            <a:off x="0" y="2276475"/>
            <a:ext cx="9144000" cy="4797425"/>
          </a:xfrm>
        </p:spPr>
        <p:txBody>
          <a:bodyPr/>
          <a:lstStyle/>
          <a:p>
            <a:pPr eaLnBrk="1" hangingPunct="1">
              <a:buFontTx/>
              <a:buNone/>
            </a:pPr>
            <a:r>
              <a:rPr lang="zh-CN" altLang="en-US" sz="2800" b="1" smtClean="0">
                <a:solidFill>
                  <a:srgbClr val="0033CC"/>
                </a:solidFill>
                <a:ea typeface="黑体" pitchFamily="2" charset="-122"/>
              </a:rPr>
              <a:t>培训机构必须具备下列条件：</a:t>
            </a:r>
          </a:p>
          <a:p>
            <a:pPr eaLnBrk="1" hangingPunct="1"/>
            <a:r>
              <a:rPr lang="zh-CN" altLang="en-US" sz="2800" b="1" smtClean="0">
                <a:solidFill>
                  <a:srgbClr val="0033CC"/>
                </a:solidFill>
                <a:ea typeface="黑体" pitchFamily="2" charset="-122"/>
              </a:rPr>
              <a:t> </a:t>
            </a:r>
            <a:r>
              <a:rPr lang="en-US" altLang="zh-CN" sz="2800" b="1" smtClean="0">
                <a:solidFill>
                  <a:srgbClr val="0033CC"/>
                </a:solidFill>
                <a:ea typeface="黑体" pitchFamily="2" charset="-122"/>
              </a:rPr>
              <a:t>1.</a:t>
            </a:r>
            <a:r>
              <a:rPr lang="zh-CN" altLang="en-US" sz="2800" b="1" smtClean="0">
                <a:solidFill>
                  <a:srgbClr val="0033CC"/>
                </a:solidFill>
                <a:ea typeface="黑体" pitchFamily="2" charset="-122"/>
              </a:rPr>
              <a:t>具有服务外包人才培训的从业资格；</a:t>
            </a:r>
            <a:r>
              <a:rPr lang="zh-CN" altLang="en-US" smtClean="0"/>
              <a:t> </a:t>
            </a:r>
            <a:r>
              <a:rPr lang="zh-CN" altLang="en-US" sz="2800" b="1" smtClean="0">
                <a:solidFill>
                  <a:srgbClr val="0033CC"/>
                </a:solidFill>
                <a:ea typeface="黑体" pitchFamily="2" charset="-122"/>
              </a:rPr>
              <a:t> </a:t>
            </a:r>
          </a:p>
          <a:p>
            <a:pPr eaLnBrk="1" hangingPunct="1"/>
            <a:r>
              <a:rPr lang="zh-CN" altLang="en-US" sz="2800" b="1" smtClean="0">
                <a:solidFill>
                  <a:srgbClr val="0033CC"/>
                </a:solidFill>
                <a:ea typeface="黑体" pitchFamily="2" charset="-122"/>
              </a:rPr>
              <a:t> </a:t>
            </a:r>
            <a:r>
              <a:rPr lang="en-US" altLang="zh-CN" sz="2800" b="1" smtClean="0">
                <a:solidFill>
                  <a:srgbClr val="0033CC"/>
                </a:solidFill>
                <a:ea typeface="黑体" pitchFamily="2" charset="-122"/>
              </a:rPr>
              <a:t>2.</a:t>
            </a:r>
            <a:r>
              <a:rPr lang="zh-CN" altLang="en-US" sz="2800" b="1" smtClean="0">
                <a:solidFill>
                  <a:srgbClr val="0033CC"/>
                </a:solidFill>
                <a:ea typeface="黑体" pitchFamily="2" charset="-122"/>
              </a:rPr>
              <a:t>具有符合条件的场地、设施、专业教材和师资力量；</a:t>
            </a:r>
          </a:p>
          <a:p>
            <a:pPr eaLnBrk="1" hangingPunct="1"/>
            <a:r>
              <a:rPr lang="zh-CN" altLang="en-US" sz="2800" b="1" smtClean="0">
                <a:solidFill>
                  <a:srgbClr val="0033CC"/>
                </a:solidFill>
                <a:ea typeface="黑体" pitchFamily="2" charset="-122"/>
              </a:rPr>
              <a:t> </a:t>
            </a:r>
            <a:r>
              <a:rPr lang="en-US" altLang="zh-CN" sz="2800" b="1" smtClean="0">
                <a:solidFill>
                  <a:srgbClr val="0033CC"/>
                </a:solidFill>
                <a:ea typeface="黑体" pitchFamily="2" charset="-122"/>
              </a:rPr>
              <a:t>3.</a:t>
            </a:r>
            <a:r>
              <a:rPr lang="zh-CN" altLang="en-US" sz="2800" b="1" smtClean="0">
                <a:solidFill>
                  <a:srgbClr val="0033CC"/>
                </a:solidFill>
                <a:ea typeface="黑体" pitchFamily="2" charset="-122"/>
              </a:rPr>
              <a:t>具有为承接服务外包企业提供定制培训的经验；</a:t>
            </a:r>
            <a:r>
              <a:rPr lang="zh-CN" altLang="en-US" smtClean="0"/>
              <a:t> </a:t>
            </a:r>
            <a:endParaRPr lang="zh-CN" altLang="en-US" sz="2800" b="1" smtClean="0">
              <a:solidFill>
                <a:srgbClr val="0033CC"/>
              </a:solidFill>
              <a:ea typeface="黑体" pitchFamily="2" charset="-122"/>
            </a:endParaRPr>
          </a:p>
          <a:p>
            <a:pPr eaLnBrk="1" hangingPunct="1"/>
            <a:r>
              <a:rPr lang="zh-CN" altLang="en-US" sz="2800" b="1" smtClean="0">
                <a:solidFill>
                  <a:srgbClr val="0033CC"/>
                </a:solidFill>
                <a:ea typeface="黑体" pitchFamily="2" charset="-122"/>
              </a:rPr>
              <a:t> </a:t>
            </a:r>
            <a:r>
              <a:rPr lang="en-US" altLang="zh-CN" sz="2800" b="1" smtClean="0">
                <a:solidFill>
                  <a:srgbClr val="0033CC"/>
                </a:solidFill>
                <a:ea typeface="黑体" pitchFamily="2" charset="-122"/>
              </a:rPr>
              <a:t>4.</a:t>
            </a:r>
            <a:r>
              <a:rPr lang="zh-CN" altLang="en-US" sz="2800" b="1" smtClean="0">
                <a:solidFill>
                  <a:srgbClr val="0033CC"/>
                </a:solidFill>
                <a:ea typeface="黑体" pitchFamily="2" charset="-122"/>
              </a:rPr>
              <a:t>具有健全的财务制度和合格的财务管理人员；</a:t>
            </a:r>
          </a:p>
          <a:p>
            <a:pPr eaLnBrk="1" hangingPunct="1"/>
            <a:r>
              <a:rPr lang="zh-CN" altLang="en-US" sz="2800" b="1" smtClean="0">
                <a:solidFill>
                  <a:srgbClr val="0033CC"/>
                </a:solidFill>
                <a:ea typeface="黑体" pitchFamily="2" charset="-122"/>
              </a:rPr>
              <a:t> </a:t>
            </a:r>
            <a:r>
              <a:rPr lang="en-US" altLang="zh-CN" sz="2800" b="1" smtClean="0">
                <a:solidFill>
                  <a:srgbClr val="0033CC"/>
                </a:solidFill>
                <a:ea typeface="黑体" pitchFamily="2" charset="-122"/>
              </a:rPr>
              <a:t>5.</a:t>
            </a:r>
            <a:r>
              <a:rPr lang="zh-CN" altLang="en-US" sz="2800" b="1" smtClean="0">
                <a:solidFill>
                  <a:srgbClr val="0033CC"/>
                </a:solidFill>
                <a:ea typeface="黑体" pitchFamily="2" charset="-122"/>
              </a:rPr>
              <a:t>所申报的培训项目原则上为非盈利培训；</a:t>
            </a:r>
          </a:p>
        </p:txBody>
      </p:sp>
      <p:pic>
        <p:nvPicPr>
          <p:cNvPr id="4099" name="Picture 3" descr="invest22222"/>
          <p:cNvPicPr preferRelativeResize="0">
            <a:picLocks noGrp="1" noChangeArrowheads="1"/>
          </p:cNvPicPr>
          <p:nvPr>
            <p:ph type="title"/>
          </p:nvPr>
        </p:nvPicPr>
        <p:blipFill>
          <a:blip r:embed="rId3"/>
          <a:srcRect/>
          <a:stretch>
            <a:fillRect/>
          </a:stretch>
        </p:blipFill>
        <p:spPr>
          <a:xfrm>
            <a:off x="0" y="0"/>
            <a:ext cx="9144000" cy="1219200"/>
          </a:xfrm>
          <a:noFill/>
        </p:spPr>
      </p:pic>
      <p:sp>
        <p:nvSpPr>
          <p:cNvPr id="4100" name="Rectangle 5"/>
          <p:cNvSpPr>
            <a:spLocks noChangeArrowheads="1"/>
          </p:cNvSpPr>
          <p:nvPr/>
        </p:nvSpPr>
        <p:spPr bwMode="auto">
          <a:xfrm>
            <a:off x="1835150" y="1484313"/>
            <a:ext cx="5761038" cy="457200"/>
          </a:xfrm>
          <a:prstGeom prst="rect">
            <a:avLst/>
          </a:prstGeom>
          <a:noFill/>
          <a:ln w="9525">
            <a:noFill/>
            <a:miter lim="800000"/>
            <a:headEnd/>
            <a:tailEnd/>
          </a:ln>
        </p:spPr>
        <p:txBody>
          <a:bodyPr>
            <a:spAutoFit/>
          </a:bodyPr>
          <a:lstStyle/>
          <a:p>
            <a:pPr algn="ctr"/>
            <a:r>
              <a:rPr lang="zh-CN" altLang="en-US" sz="2400" b="1">
                <a:solidFill>
                  <a:srgbClr val="FF5050"/>
                </a:solidFill>
                <a:latin typeface="黑体" pitchFamily="2" charset="-122"/>
                <a:ea typeface="黑体" pitchFamily="2" charset="-122"/>
              </a:rPr>
              <a:t>申报资格</a:t>
            </a:r>
            <a:r>
              <a:rPr lang="en-US" altLang="zh-CN" sz="2400" b="1">
                <a:solidFill>
                  <a:srgbClr val="FF5050"/>
                </a:solidFill>
                <a:latin typeface="黑体" pitchFamily="2" charset="-122"/>
                <a:ea typeface="黑体" pitchFamily="2" charset="-122"/>
              </a:rPr>
              <a:t>(</a:t>
            </a:r>
            <a:r>
              <a:rPr lang="zh-CN" altLang="en-US" sz="2400" b="1">
                <a:solidFill>
                  <a:srgbClr val="FF5050"/>
                </a:solidFill>
                <a:latin typeface="黑体" pitchFamily="2" charset="-122"/>
                <a:ea typeface="黑体" pitchFamily="2" charset="-122"/>
              </a:rPr>
              <a:t>二</a:t>
            </a:r>
            <a:r>
              <a:rPr lang="en-US" altLang="zh-CN" sz="2400" b="1">
                <a:solidFill>
                  <a:srgbClr val="FF5050"/>
                </a:solidFill>
                <a:latin typeface="黑体" pitchFamily="2" charset="-122"/>
                <a:ea typeface="黑体" pitchFamily="2" charset="-122"/>
              </a:rPr>
              <a:t>)</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body" idx="1"/>
          </p:nvPr>
        </p:nvSpPr>
        <p:spPr>
          <a:xfrm>
            <a:off x="0" y="2060575"/>
            <a:ext cx="9144000" cy="4797425"/>
          </a:xfrm>
        </p:spPr>
        <p:txBody>
          <a:bodyPr/>
          <a:lstStyle/>
          <a:p>
            <a:pPr eaLnBrk="1" hangingPunct="1">
              <a:lnSpc>
                <a:spcPct val="80000"/>
              </a:lnSpc>
              <a:buFontTx/>
              <a:buNone/>
            </a:pPr>
            <a:r>
              <a:rPr lang="en-US" altLang="zh-CN" sz="2000" b="1" dirty="0" smtClean="0">
                <a:solidFill>
                  <a:srgbClr val="0033CC"/>
                </a:solidFill>
                <a:ea typeface="黑体" pitchFamily="2" charset="-122"/>
              </a:rPr>
              <a:t>  </a:t>
            </a:r>
            <a:r>
              <a:rPr lang="zh-CN" altLang="en-US" sz="2400" b="1" dirty="0" smtClean="0">
                <a:solidFill>
                  <a:srgbClr val="0033CC"/>
                </a:solidFill>
                <a:ea typeface="黑体" pitchFamily="2" charset="-122"/>
              </a:rPr>
              <a:t>（一）支持服务外包人才培训</a:t>
            </a:r>
          </a:p>
          <a:p>
            <a:pPr eaLnBrk="1" hangingPunct="1">
              <a:lnSpc>
                <a:spcPct val="80000"/>
              </a:lnSpc>
              <a:buFontTx/>
              <a:buNone/>
            </a:pPr>
            <a:r>
              <a:rPr lang="zh-CN" altLang="en-US" sz="2000" b="1" dirty="0" smtClean="0">
                <a:solidFill>
                  <a:srgbClr val="0033CC"/>
                </a:solidFill>
                <a:ea typeface="黑体" pitchFamily="2" charset="-122"/>
              </a:rPr>
              <a:t>    </a:t>
            </a:r>
            <a:r>
              <a:rPr lang="en-US" altLang="zh-CN" sz="2000" b="1" dirty="0" smtClean="0">
                <a:solidFill>
                  <a:srgbClr val="0033CC"/>
                </a:solidFill>
                <a:ea typeface="黑体" pitchFamily="2" charset="-122"/>
              </a:rPr>
              <a:t>1</a:t>
            </a:r>
            <a:r>
              <a:rPr lang="zh-CN" altLang="en-US" sz="2000" b="1" dirty="0" smtClean="0">
                <a:solidFill>
                  <a:srgbClr val="0033CC"/>
                </a:solidFill>
                <a:ea typeface="黑体" pitchFamily="2" charset="-122"/>
              </a:rPr>
              <a:t>、鼓励服务外包企业开展人才培训</a:t>
            </a:r>
          </a:p>
          <a:p>
            <a:pPr eaLnBrk="1" hangingPunct="1">
              <a:lnSpc>
                <a:spcPct val="80000"/>
              </a:lnSpc>
              <a:buFontTx/>
              <a:buNone/>
            </a:pPr>
            <a:r>
              <a:rPr lang="zh-CN" altLang="en-US" sz="2000" b="1" dirty="0" smtClean="0"/>
              <a:t>             </a:t>
            </a:r>
            <a:r>
              <a:rPr lang="zh-CN" altLang="en-US" sz="2000" b="1" dirty="0" smtClean="0">
                <a:solidFill>
                  <a:srgbClr val="0033CC"/>
                </a:solidFill>
                <a:ea typeface="黑体" pitchFamily="2" charset="-122"/>
              </a:rPr>
              <a:t>对已获国家服务外包人才培训专项资金支持的本市企业，在国家给予支持资金的基础上，按国家核准的人才培训支持人数，，给予企业每人不超过</a:t>
            </a:r>
            <a:r>
              <a:rPr lang="en-US" altLang="zh-CN" sz="2000" b="1" dirty="0" smtClean="0">
                <a:solidFill>
                  <a:srgbClr val="FF5050"/>
                </a:solidFill>
                <a:ea typeface="黑体" pitchFamily="2" charset="-122"/>
              </a:rPr>
              <a:t>2000</a:t>
            </a:r>
            <a:r>
              <a:rPr lang="zh-CN" altLang="en-US" sz="2000" b="1" dirty="0" smtClean="0">
                <a:solidFill>
                  <a:srgbClr val="FF5050"/>
                </a:solidFill>
                <a:ea typeface="黑体" pitchFamily="2" charset="-122"/>
              </a:rPr>
              <a:t>元</a:t>
            </a:r>
            <a:r>
              <a:rPr lang="zh-CN" altLang="en-US" sz="2000" b="1" dirty="0" smtClean="0">
                <a:solidFill>
                  <a:srgbClr val="0033CC"/>
                </a:solidFill>
                <a:ea typeface="黑体" pitchFamily="2" charset="-122"/>
              </a:rPr>
              <a:t>人民币的定额培训支持。对其中列入本市重点服务外包企业名录的企业，给予每人不超过</a:t>
            </a:r>
            <a:r>
              <a:rPr lang="en-US" altLang="zh-CN" sz="2000" b="1" dirty="0" smtClean="0">
                <a:solidFill>
                  <a:srgbClr val="FF5050"/>
                </a:solidFill>
                <a:ea typeface="黑体" pitchFamily="2" charset="-122"/>
              </a:rPr>
              <a:t>2500</a:t>
            </a:r>
            <a:r>
              <a:rPr lang="zh-CN" altLang="en-US" sz="2000" b="1" dirty="0" smtClean="0">
                <a:solidFill>
                  <a:srgbClr val="FF5050"/>
                </a:solidFill>
                <a:ea typeface="黑体" pitchFamily="2" charset="-122"/>
              </a:rPr>
              <a:t>元</a:t>
            </a:r>
            <a:r>
              <a:rPr lang="zh-CN" altLang="en-US" sz="2000" b="1" dirty="0" smtClean="0">
                <a:solidFill>
                  <a:srgbClr val="0033CC"/>
                </a:solidFill>
                <a:ea typeface="黑体" pitchFamily="2" charset="-122"/>
              </a:rPr>
              <a:t>人民币的定额培训支持。</a:t>
            </a:r>
            <a:r>
              <a:rPr lang="zh-CN" altLang="en-US" sz="2000" dirty="0" smtClean="0"/>
              <a:t> </a:t>
            </a:r>
            <a:r>
              <a:rPr lang="zh-CN" altLang="en-US" sz="2000" b="1" dirty="0" smtClean="0">
                <a:solidFill>
                  <a:srgbClr val="0033CC"/>
                </a:solidFill>
                <a:ea typeface="黑体" pitchFamily="2" charset="-122"/>
              </a:rPr>
              <a:t>           </a:t>
            </a:r>
          </a:p>
          <a:p>
            <a:pPr eaLnBrk="1" hangingPunct="1">
              <a:lnSpc>
                <a:spcPct val="80000"/>
              </a:lnSpc>
              <a:buFontTx/>
              <a:buNone/>
            </a:pPr>
            <a:r>
              <a:rPr lang="zh-CN" altLang="en-US" sz="2000" b="1" dirty="0" smtClean="0"/>
              <a:t>       </a:t>
            </a:r>
            <a:endParaRPr lang="zh-CN" altLang="en-US" sz="2000" b="1" dirty="0" smtClean="0">
              <a:solidFill>
                <a:srgbClr val="0033CC"/>
              </a:solidFill>
              <a:ea typeface="黑体" pitchFamily="2" charset="-122"/>
            </a:endParaRPr>
          </a:p>
          <a:p>
            <a:pPr eaLnBrk="1" hangingPunct="1">
              <a:lnSpc>
                <a:spcPct val="80000"/>
              </a:lnSpc>
              <a:buFontTx/>
              <a:buNone/>
            </a:pPr>
            <a:r>
              <a:rPr lang="en-US" altLang="zh-CN" sz="2000" b="1" dirty="0" smtClean="0">
                <a:solidFill>
                  <a:srgbClr val="0033CC"/>
                </a:solidFill>
                <a:ea typeface="黑体" pitchFamily="2" charset="-122"/>
              </a:rPr>
              <a:t>2</a:t>
            </a:r>
            <a:r>
              <a:rPr lang="zh-CN" altLang="en-US" sz="2000" b="1" dirty="0" smtClean="0">
                <a:solidFill>
                  <a:srgbClr val="0033CC"/>
                </a:solidFill>
                <a:ea typeface="黑体" pitchFamily="2" charset="-122"/>
              </a:rPr>
              <a:t>、鼓励培训机构从事服务外包人才培训</a:t>
            </a:r>
          </a:p>
          <a:p>
            <a:pPr eaLnBrk="1" hangingPunct="1">
              <a:lnSpc>
                <a:spcPct val="80000"/>
              </a:lnSpc>
              <a:buFontTx/>
              <a:buNone/>
            </a:pPr>
            <a:r>
              <a:rPr lang="zh-CN" altLang="en-US" sz="2000" b="1" dirty="0" smtClean="0">
                <a:solidFill>
                  <a:srgbClr val="0033CC"/>
                </a:solidFill>
                <a:ea typeface="黑体" pitchFamily="2" charset="-122"/>
              </a:rPr>
              <a:t>             对已获国家服务外包人才培训资金支持的本市服务外包培训机构，在国家给予支持资金的基础上，按照国家核准的人才培训支持人数，每培训</a:t>
            </a:r>
            <a:r>
              <a:rPr lang="en-US" altLang="zh-CN" sz="2000" b="1" dirty="0" smtClean="0">
                <a:solidFill>
                  <a:srgbClr val="0033CC"/>
                </a:solidFill>
                <a:ea typeface="黑体" pitchFamily="2" charset="-122"/>
              </a:rPr>
              <a:t>1</a:t>
            </a:r>
            <a:r>
              <a:rPr lang="zh-CN" altLang="en-US" sz="2000" b="1" dirty="0" smtClean="0">
                <a:solidFill>
                  <a:srgbClr val="0033CC"/>
                </a:solidFill>
                <a:ea typeface="黑体" pitchFamily="2" charset="-122"/>
              </a:rPr>
              <a:t>名从事服务外包业务人才（大专以上学历），通过服务外包专业知识和技能培训考核，并与服务外包企业签订</a:t>
            </a:r>
            <a:r>
              <a:rPr lang="en-US" altLang="zh-CN" sz="2000" b="1" dirty="0" smtClean="0">
                <a:solidFill>
                  <a:srgbClr val="0033CC"/>
                </a:solidFill>
                <a:ea typeface="黑体" pitchFamily="2" charset="-122"/>
              </a:rPr>
              <a:t>1</a:t>
            </a:r>
            <a:r>
              <a:rPr lang="zh-CN" altLang="en-US" sz="2000" b="1" dirty="0" smtClean="0">
                <a:solidFill>
                  <a:srgbClr val="0033CC"/>
                </a:solidFill>
                <a:ea typeface="黑体" pitchFamily="2" charset="-122"/>
              </a:rPr>
              <a:t>年以上</a:t>
            </a:r>
            <a:r>
              <a:rPr lang="en-US" altLang="zh-CN" sz="2000" b="1" dirty="0" smtClean="0">
                <a:solidFill>
                  <a:srgbClr val="0033CC"/>
                </a:solidFill>
                <a:ea typeface="黑体" pitchFamily="2" charset="-122"/>
              </a:rPr>
              <a:t>《</a:t>
            </a:r>
            <a:r>
              <a:rPr lang="zh-CN" altLang="en-US" sz="2000" b="1" dirty="0" smtClean="0">
                <a:solidFill>
                  <a:srgbClr val="0033CC"/>
                </a:solidFill>
                <a:ea typeface="黑体" pitchFamily="2" charset="-122"/>
              </a:rPr>
              <a:t>劳动合同</a:t>
            </a:r>
            <a:r>
              <a:rPr lang="en-US" altLang="zh-CN" sz="2000" b="1" dirty="0" smtClean="0">
                <a:solidFill>
                  <a:srgbClr val="0033CC"/>
                </a:solidFill>
                <a:ea typeface="黑体" pitchFamily="2" charset="-122"/>
              </a:rPr>
              <a:t>》</a:t>
            </a:r>
            <a:r>
              <a:rPr lang="zh-CN" altLang="en-US" sz="2000" b="1" dirty="0" smtClean="0">
                <a:solidFill>
                  <a:srgbClr val="0033CC"/>
                </a:solidFill>
                <a:ea typeface="黑体" pitchFamily="2" charset="-122"/>
              </a:rPr>
              <a:t>，给予培训机构每人不超过</a:t>
            </a:r>
            <a:r>
              <a:rPr lang="en-US" altLang="zh-CN" sz="2000" b="1" dirty="0" smtClean="0">
                <a:solidFill>
                  <a:srgbClr val="FF5050"/>
                </a:solidFill>
                <a:ea typeface="黑体" pitchFamily="2" charset="-122"/>
              </a:rPr>
              <a:t>200</a:t>
            </a:r>
            <a:r>
              <a:rPr lang="zh-CN" altLang="en-US" sz="2000" b="1" dirty="0" smtClean="0">
                <a:solidFill>
                  <a:srgbClr val="FF5050"/>
                </a:solidFill>
                <a:ea typeface="黑体" pitchFamily="2" charset="-122"/>
              </a:rPr>
              <a:t>元</a:t>
            </a:r>
            <a:r>
              <a:rPr lang="zh-CN" altLang="en-US" sz="2000" b="1" dirty="0" smtClean="0">
                <a:solidFill>
                  <a:srgbClr val="0033CC"/>
                </a:solidFill>
                <a:ea typeface="黑体" pitchFamily="2" charset="-122"/>
              </a:rPr>
              <a:t>人民币的定额培训支持。</a:t>
            </a:r>
          </a:p>
        </p:txBody>
      </p:sp>
      <p:pic>
        <p:nvPicPr>
          <p:cNvPr id="5123" name="Picture 3" descr="invest22222"/>
          <p:cNvPicPr preferRelativeResize="0">
            <a:picLocks noGrp="1" noChangeArrowheads="1"/>
          </p:cNvPicPr>
          <p:nvPr>
            <p:ph type="title"/>
          </p:nvPr>
        </p:nvPicPr>
        <p:blipFill>
          <a:blip r:embed="rId3"/>
          <a:srcRect/>
          <a:stretch>
            <a:fillRect/>
          </a:stretch>
        </p:blipFill>
        <p:spPr>
          <a:xfrm>
            <a:off x="0" y="0"/>
            <a:ext cx="9144000" cy="1219200"/>
          </a:xfrm>
          <a:noFill/>
        </p:spPr>
      </p:pic>
      <p:sp>
        <p:nvSpPr>
          <p:cNvPr id="5124" name="Rectangle 5"/>
          <p:cNvSpPr>
            <a:spLocks noChangeArrowheads="1"/>
          </p:cNvSpPr>
          <p:nvPr/>
        </p:nvSpPr>
        <p:spPr bwMode="auto">
          <a:xfrm>
            <a:off x="1835150" y="1341438"/>
            <a:ext cx="5761038" cy="641350"/>
          </a:xfrm>
          <a:prstGeom prst="rect">
            <a:avLst/>
          </a:prstGeom>
          <a:noFill/>
          <a:ln w="9525">
            <a:noFill/>
            <a:miter lim="800000"/>
            <a:headEnd/>
            <a:tailEnd/>
          </a:ln>
        </p:spPr>
        <p:txBody>
          <a:bodyPr>
            <a:spAutoFit/>
          </a:bodyPr>
          <a:lstStyle/>
          <a:p>
            <a:pPr algn="ctr"/>
            <a:r>
              <a:rPr lang="zh-CN" altLang="en-US" sz="3600" b="1">
                <a:solidFill>
                  <a:srgbClr val="FF5050"/>
                </a:solidFill>
                <a:ea typeface="黑体" pitchFamily="2" charset="-122"/>
              </a:rPr>
              <a:t>支持方式和标准</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body" idx="1"/>
          </p:nvPr>
        </p:nvSpPr>
        <p:spPr>
          <a:xfrm>
            <a:off x="-180975" y="2060575"/>
            <a:ext cx="9144000" cy="4797425"/>
          </a:xfrm>
        </p:spPr>
        <p:txBody>
          <a:bodyPr/>
          <a:lstStyle/>
          <a:p>
            <a:pPr eaLnBrk="1" hangingPunct="1">
              <a:buFontTx/>
              <a:buNone/>
            </a:pPr>
            <a:r>
              <a:rPr lang="en-US" altLang="zh-CN" sz="2400" b="1" dirty="0" smtClean="0">
                <a:solidFill>
                  <a:srgbClr val="0033CC"/>
                </a:solidFill>
                <a:ea typeface="黑体" pitchFamily="2" charset="-122"/>
              </a:rPr>
              <a:t>    (</a:t>
            </a:r>
            <a:r>
              <a:rPr lang="zh-CN" altLang="en-US" sz="2400" b="1" dirty="0" smtClean="0">
                <a:solidFill>
                  <a:srgbClr val="0033CC"/>
                </a:solidFill>
                <a:ea typeface="黑体" pitchFamily="2" charset="-122"/>
              </a:rPr>
              <a:t>二</a:t>
            </a:r>
            <a:r>
              <a:rPr lang="en-US" altLang="zh-CN" sz="2400" b="1" dirty="0" smtClean="0">
                <a:solidFill>
                  <a:srgbClr val="0033CC"/>
                </a:solidFill>
                <a:ea typeface="黑体" pitchFamily="2" charset="-122"/>
              </a:rPr>
              <a:t>)</a:t>
            </a:r>
            <a:r>
              <a:rPr lang="zh-CN" altLang="en-US" sz="2400" b="1" dirty="0" smtClean="0">
                <a:solidFill>
                  <a:srgbClr val="0033CC"/>
                </a:solidFill>
                <a:ea typeface="黑体" pitchFamily="2" charset="-122"/>
              </a:rPr>
              <a:t>引导服务外包企业取得国际资质认证</a:t>
            </a:r>
            <a:r>
              <a:rPr lang="zh-CN" altLang="en-US" sz="2000" dirty="0" smtClean="0"/>
              <a:t> </a:t>
            </a:r>
            <a:endParaRPr lang="zh-CN" altLang="en-US" sz="2000" b="1" dirty="0" smtClean="0">
              <a:solidFill>
                <a:srgbClr val="0033CC"/>
              </a:solidFill>
              <a:ea typeface="黑体" pitchFamily="2" charset="-122"/>
            </a:endParaRPr>
          </a:p>
          <a:p>
            <a:pPr algn="just" eaLnBrk="1" hangingPunct="1">
              <a:buFontTx/>
              <a:buNone/>
            </a:pPr>
            <a:r>
              <a:rPr lang="zh-CN" altLang="en-US" sz="2000" b="1" dirty="0" smtClean="0">
                <a:solidFill>
                  <a:srgbClr val="0033CC"/>
                </a:solidFill>
                <a:ea typeface="黑体" pitchFamily="2" charset="-122"/>
              </a:rPr>
              <a:t>            对未获国家服务外包专项资金支持的本市服务外包企业取得的开发能力成熟度模型集成（</a:t>
            </a:r>
            <a:r>
              <a:rPr lang="en-US" altLang="zh-CN" sz="2000" b="1" dirty="0" smtClean="0">
                <a:solidFill>
                  <a:srgbClr val="0033CC"/>
                </a:solidFill>
                <a:ea typeface="黑体" pitchFamily="2" charset="-122"/>
              </a:rPr>
              <a:t>CMMI</a:t>
            </a:r>
            <a:r>
              <a:rPr lang="zh-CN" altLang="en-US" sz="2000" b="1" dirty="0" smtClean="0">
                <a:solidFill>
                  <a:srgbClr val="0033CC"/>
                </a:solidFill>
                <a:ea typeface="黑体" pitchFamily="2" charset="-122"/>
              </a:rPr>
              <a:t>）、开发能力成熟度模型（</a:t>
            </a:r>
            <a:r>
              <a:rPr lang="en-US" altLang="zh-CN" sz="2000" b="1" dirty="0" smtClean="0">
                <a:solidFill>
                  <a:srgbClr val="0033CC"/>
                </a:solidFill>
                <a:ea typeface="黑体" pitchFamily="2" charset="-122"/>
              </a:rPr>
              <a:t>CMM</a:t>
            </a:r>
            <a:r>
              <a:rPr lang="zh-CN" altLang="en-US" sz="2000" b="1" dirty="0" smtClean="0">
                <a:solidFill>
                  <a:srgbClr val="0033CC"/>
                </a:solidFill>
                <a:ea typeface="黑体" pitchFamily="2" charset="-122"/>
              </a:rPr>
              <a:t>）、人力资源成熟度模型（</a:t>
            </a:r>
            <a:r>
              <a:rPr lang="en-US" altLang="zh-CN" sz="2000" b="1" dirty="0" smtClean="0">
                <a:solidFill>
                  <a:srgbClr val="0033CC"/>
                </a:solidFill>
                <a:ea typeface="黑体" pitchFamily="2" charset="-122"/>
              </a:rPr>
              <a:t>PCMM</a:t>
            </a:r>
            <a:r>
              <a:rPr lang="zh-CN" altLang="en-US" sz="2000" b="1" dirty="0" smtClean="0">
                <a:solidFill>
                  <a:srgbClr val="0033CC"/>
                </a:solidFill>
                <a:ea typeface="黑体" pitchFamily="2" charset="-122"/>
              </a:rPr>
              <a:t>）、信息安全管理（</a:t>
            </a:r>
            <a:r>
              <a:rPr lang="en-US" altLang="zh-CN" sz="2000" b="1" dirty="0" smtClean="0">
                <a:solidFill>
                  <a:srgbClr val="0033CC"/>
                </a:solidFill>
                <a:ea typeface="黑体" pitchFamily="2" charset="-122"/>
              </a:rPr>
              <a:t>ISO27001/BS7799</a:t>
            </a:r>
            <a:r>
              <a:rPr lang="zh-CN" altLang="en-US" sz="2000" b="1" dirty="0" smtClean="0">
                <a:solidFill>
                  <a:srgbClr val="0033CC"/>
                </a:solidFill>
                <a:ea typeface="黑体" pitchFamily="2" charset="-122"/>
              </a:rPr>
              <a:t>）、</a:t>
            </a:r>
            <a:r>
              <a:rPr lang="en-US" altLang="zh-CN" sz="2000" b="1" dirty="0" smtClean="0">
                <a:solidFill>
                  <a:srgbClr val="0033CC"/>
                </a:solidFill>
                <a:ea typeface="黑体" pitchFamily="2" charset="-122"/>
              </a:rPr>
              <a:t>IT</a:t>
            </a:r>
            <a:r>
              <a:rPr lang="zh-CN" altLang="en-US" sz="2000" b="1" dirty="0" smtClean="0">
                <a:solidFill>
                  <a:srgbClr val="0033CC"/>
                </a:solidFill>
                <a:ea typeface="黑体" pitchFamily="2" charset="-122"/>
              </a:rPr>
              <a:t>服务管理（</a:t>
            </a:r>
            <a:r>
              <a:rPr lang="en-US" altLang="zh-CN" sz="2000" b="1" dirty="0" smtClean="0">
                <a:solidFill>
                  <a:srgbClr val="0033CC"/>
                </a:solidFill>
                <a:ea typeface="黑体" pitchFamily="2" charset="-122"/>
              </a:rPr>
              <a:t>ISO20000</a:t>
            </a:r>
            <a:r>
              <a:rPr lang="zh-CN" altLang="en-US" sz="2000" b="1" dirty="0" smtClean="0">
                <a:solidFill>
                  <a:srgbClr val="0033CC"/>
                </a:solidFill>
                <a:ea typeface="黑体" pitchFamily="2" charset="-122"/>
              </a:rPr>
              <a:t>）、服务提供商环境安全性（</a:t>
            </a:r>
            <a:r>
              <a:rPr lang="en-US" altLang="zh-CN" sz="2000" b="1" dirty="0" smtClean="0">
                <a:solidFill>
                  <a:srgbClr val="0033CC"/>
                </a:solidFill>
                <a:ea typeface="黑体" pitchFamily="2" charset="-122"/>
              </a:rPr>
              <a:t>SAS70</a:t>
            </a:r>
            <a:r>
              <a:rPr lang="zh-CN" altLang="en-US" sz="2000" b="1" dirty="0" smtClean="0">
                <a:solidFill>
                  <a:srgbClr val="0033CC"/>
                </a:solidFill>
                <a:ea typeface="黑体" pitchFamily="2" charset="-122"/>
              </a:rPr>
              <a:t>）、质量管理标准（</a:t>
            </a:r>
            <a:r>
              <a:rPr lang="en-US" altLang="zh-CN" sz="2000" b="1" dirty="0" smtClean="0">
                <a:solidFill>
                  <a:srgbClr val="0033CC"/>
                </a:solidFill>
                <a:ea typeface="黑体" pitchFamily="2" charset="-122"/>
              </a:rPr>
              <a:t>ISO9001</a:t>
            </a:r>
            <a:r>
              <a:rPr lang="zh-CN" altLang="en-US" sz="2000" b="1" dirty="0" smtClean="0">
                <a:solidFill>
                  <a:srgbClr val="0033CC"/>
                </a:solidFill>
                <a:ea typeface="黑体" pitchFamily="2" charset="-122"/>
              </a:rPr>
              <a:t>）、实验室管理标准（</a:t>
            </a:r>
            <a:r>
              <a:rPr lang="en-US" altLang="zh-CN" sz="2000" b="1" dirty="0" smtClean="0">
                <a:solidFill>
                  <a:srgbClr val="0033CC"/>
                </a:solidFill>
                <a:ea typeface="黑体" pitchFamily="2" charset="-122"/>
              </a:rPr>
              <a:t>ISO17025/JISQ17025</a:t>
            </a:r>
            <a:r>
              <a:rPr lang="zh-CN" altLang="en-US" sz="2000" b="1" dirty="0" smtClean="0">
                <a:solidFill>
                  <a:srgbClr val="0033CC"/>
                </a:solidFill>
                <a:ea typeface="黑体" pitchFamily="2" charset="-122"/>
              </a:rPr>
              <a:t>）、国际实验动物评估和认可委员会认证（</a:t>
            </a:r>
            <a:r>
              <a:rPr lang="en-US" altLang="zh-CN" sz="2000" b="1" dirty="0" smtClean="0">
                <a:solidFill>
                  <a:srgbClr val="0033CC"/>
                </a:solidFill>
                <a:ea typeface="黑体" pitchFamily="2" charset="-122"/>
              </a:rPr>
              <a:t>AAALAC</a:t>
            </a:r>
            <a:r>
              <a:rPr lang="zh-CN" altLang="en-US" sz="2000" b="1" dirty="0" smtClean="0">
                <a:solidFill>
                  <a:srgbClr val="0033CC"/>
                </a:solidFill>
                <a:ea typeface="黑体" pitchFamily="2" charset="-122"/>
              </a:rPr>
              <a:t>）、优良实验室规范（</a:t>
            </a:r>
            <a:r>
              <a:rPr lang="en-US" altLang="zh-CN" sz="2000" b="1" dirty="0" smtClean="0">
                <a:solidFill>
                  <a:srgbClr val="0033CC"/>
                </a:solidFill>
                <a:ea typeface="黑体" pitchFamily="2" charset="-122"/>
              </a:rPr>
              <a:t>GLP</a:t>
            </a:r>
            <a:r>
              <a:rPr lang="zh-CN" altLang="en-US" sz="2000" b="1" dirty="0" smtClean="0">
                <a:solidFill>
                  <a:srgbClr val="0033CC"/>
                </a:solidFill>
                <a:ea typeface="黑体" pitchFamily="2" charset="-122"/>
              </a:rPr>
              <a:t>）、信息技术基础架构库认证（</a:t>
            </a:r>
            <a:r>
              <a:rPr lang="en-US" altLang="zh-CN" sz="2000" b="1" dirty="0" smtClean="0">
                <a:solidFill>
                  <a:srgbClr val="0033CC"/>
                </a:solidFill>
                <a:ea typeface="黑体" pitchFamily="2" charset="-122"/>
              </a:rPr>
              <a:t>ITIL</a:t>
            </a:r>
            <a:r>
              <a:rPr lang="zh-CN" altLang="en-US" sz="2000" b="1" dirty="0" smtClean="0">
                <a:solidFill>
                  <a:srgbClr val="0033CC"/>
                </a:solidFill>
                <a:ea typeface="黑体" pitchFamily="2" charset="-122"/>
              </a:rPr>
              <a:t>）、客户服务中心认证（</a:t>
            </a:r>
            <a:r>
              <a:rPr lang="en-US" altLang="zh-CN" sz="2000" b="1" dirty="0" smtClean="0">
                <a:solidFill>
                  <a:srgbClr val="0033CC"/>
                </a:solidFill>
                <a:ea typeface="黑体" pitchFamily="2" charset="-122"/>
              </a:rPr>
              <a:t>COPC</a:t>
            </a:r>
            <a:r>
              <a:rPr lang="zh-CN" altLang="en-US" sz="2000" b="1" dirty="0" smtClean="0">
                <a:solidFill>
                  <a:srgbClr val="0033CC"/>
                </a:solidFill>
                <a:ea typeface="黑体" pitchFamily="2" charset="-122"/>
              </a:rPr>
              <a:t>）、环球同业银行金融电讯协会认证（</a:t>
            </a:r>
            <a:r>
              <a:rPr lang="en-US" altLang="zh-CN" sz="2000" b="1" dirty="0" smtClean="0">
                <a:solidFill>
                  <a:srgbClr val="0033CC"/>
                </a:solidFill>
                <a:ea typeface="黑体" pitchFamily="2" charset="-122"/>
              </a:rPr>
              <a:t>SWIFT</a:t>
            </a:r>
            <a:r>
              <a:rPr lang="zh-CN" altLang="en-US" sz="2000" b="1" dirty="0" smtClean="0">
                <a:solidFill>
                  <a:srgbClr val="0033CC"/>
                </a:solidFill>
                <a:ea typeface="黑体" pitchFamily="2" charset="-122"/>
              </a:rPr>
              <a:t>）、业务持续管理标准（</a:t>
            </a:r>
            <a:r>
              <a:rPr lang="en-US" altLang="zh-CN" sz="2000" b="1" dirty="0" smtClean="0">
                <a:solidFill>
                  <a:srgbClr val="0033CC"/>
                </a:solidFill>
                <a:ea typeface="黑体" pitchFamily="2" charset="-122"/>
              </a:rPr>
              <a:t>BS25999</a:t>
            </a:r>
            <a:r>
              <a:rPr lang="zh-CN" altLang="en-US" sz="2000" b="1" dirty="0" smtClean="0">
                <a:solidFill>
                  <a:srgbClr val="0033CC"/>
                </a:solidFill>
                <a:ea typeface="黑体" pitchFamily="2" charset="-122"/>
              </a:rPr>
              <a:t>）、支付卡行业数据安全标准（</a:t>
            </a:r>
            <a:r>
              <a:rPr lang="en-US" altLang="zh-CN" sz="2000" b="1" dirty="0" smtClean="0">
                <a:solidFill>
                  <a:srgbClr val="0033CC"/>
                </a:solidFill>
                <a:ea typeface="黑体" pitchFamily="2" charset="-122"/>
              </a:rPr>
              <a:t>PCI DSS</a:t>
            </a:r>
            <a:r>
              <a:rPr lang="zh-CN" altLang="en-US" sz="2000" b="1" dirty="0" smtClean="0">
                <a:solidFill>
                  <a:srgbClr val="0033CC"/>
                </a:solidFill>
                <a:ea typeface="黑体" pitchFamily="2" charset="-122"/>
              </a:rPr>
              <a:t>）等相关认证及认证的系列维护、升级给予支持。每个企业每年最多可申报</a:t>
            </a:r>
            <a:r>
              <a:rPr lang="en-US" altLang="zh-CN" sz="2000" b="1" dirty="0" smtClean="0">
                <a:solidFill>
                  <a:srgbClr val="0033CC"/>
                </a:solidFill>
                <a:ea typeface="黑体" pitchFamily="2" charset="-122"/>
              </a:rPr>
              <a:t>3</a:t>
            </a:r>
            <a:r>
              <a:rPr lang="zh-CN" altLang="en-US" sz="2000" b="1" dirty="0" smtClean="0">
                <a:solidFill>
                  <a:srgbClr val="0033CC"/>
                </a:solidFill>
                <a:ea typeface="黑体" pitchFamily="2" charset="-122"/>
              </a:rPr>
              <a:t>个认证项目，每个项目按照不超过认证项目实际发生费用的</a:t>
            </a:r>
            <a:r>
              <a:rPr lang="en-US" altLang="zh-CN" sz="2000" b="1" dirty="0" smtClean="0">
                <a:solidFill>
                  <a:srgbClr val="FF5050"/>
                </a:solidFill>
                <a:ea typeface="黑体" pitchFamily="2" charset="-122"/>
              </a:rPr>
              <a:t>30</a:t>
            </a:r>
            <a:r>
              <a:rPr lang="zh-CN" altLang="en-US" sz="2000" b="1" dirty="0" smtClean="0">
                <a:solidFill>
                  <a:srgbClr val="FF5050"/>
                </a:solidFill>
                <a:ea typeface="黑体" pitchFamily="2" charset="-122"/>
              </a:rPr>
              <a:t>％</a:t>
            </a:r>
            <a:r>
              <a:rPr lang="zh-CN" altLang="en-US" sz="2000" b="1" dirty="0" smtClean="0">
                <a:solidFill>
                  <a:srgbClr val="0033CC"/>
                </a:solidFill>
                <a:ea typeface="黑体" pitchFamily="2" charset="-122"/>
              </a:rPr>
              <a:t>给予支持，最高不超过</a:t>
            </a:r>
            <a:r>
              <a:rPr lang="en-US" altLang="zh-CN" sz="2000" b="1" dirty="0" smtClean="0">
                <a:solidFill>
                  <a:srgbClr val="FF5050"/>
                </a:solidFill>
                <a:ea typeface="黑体" pitchFamily="2" charset="-122"/>
              </a:rPr>
              <a:t>30</a:t>
            </a:r>
            <a:r>
              <a:rPr lang="zh-CN" altLang="en-US" sz="2000" b="1" dirty="0" smtClean="0">
                <a:solidFill>
                  <a:srgbClr val="FF5050"/>
                </a:solidFill>
                <a:ea typeface="黑体" pitchFamily="2" charset="-122"/>
              </a:rPr>
              <a:t>万</a:t>
            </a:r>
            <a:r>
              <a:rPr lang="zh-CN" altLang="en-US" sz="2000" b="1" dirty="0" smtClean="0">
                <a:solidFill>
                  <a:srgbClr val="0033CC"/>
                </a:solidFill>
                <a:ea typeface="黑体" pitchFamily="2" charset="-122"/>
              </a:rPr>
              <a:t>元人民币。</a:t>
            </a:r>
            <a:r>
              <a:rPr lang="zh-CN" altLang="en-US" dirty="0" smtClean="0"/>
              <a:t> </a:t>
            </a:r>
            <a:r>
              <a:rPr lang="en-US" altLang="zh-CN" sz="2000" b="1" dirty="0" smtClean="0">
                <a:solidFill>
                  <a:srgbClr val="FF5050"/>
                </a:solidFill>
                <a:ea typeface="黑体" pitchFamily="2" charset="-122"/>
              </a:rPr>
              <a:t>(</a:t>
            </a:r>
            <a:r>
              <a:rPr lang="zh-CN" altLang="en-US" sz="2000" b="1" dirty="0" smtClean="0">
                <a:solidFill>
                  <a:srgbClr val="FF5050"/>
                </a:solidFill>
                <a:ea typeface="黑体" pitchFamily="2" charset="-122"/>
              </a:rPr>
              <a:t>建议申报</a:t>
            </a:r>
            <a:r>
              <a:rPr lang="en-US" altLang="zh-CN" sz="2000" b="1" dirty="0" smtClean="0">
                <a:solidFill>
                  <a:srgbClr val="FF5050"/>
                </a:solidFill>
                <a:ea typeface="黑体" pitchFamily="2" charset="-122"/>
              </a:rPr>
              <a:t>2015</a:t>
            </a:r>
            <a:r>
              <a:rPr lang="zh-CN" altLang="en-US" sz="2000" b="1" dirty="0" smtClean="0">
                <a:solidFill>
                  <a:srgbClr val="FF5050"/>
                </a:solidFill>
                <a:ea typeface="黑体" pitchFamily="2" charset="-122"/>
              </a:rPr>
              <a:t>年度国家服务外包资金的相关支持）</a:t>
            </a:r>
          </a:p>
        </p:txBody>
      </p:sp>
      <p:pic>
        <p:nvPicPr>
          <p:cNvPr id="6147" name="Picture 3" descr="invest22222"/>
          <p:cNvPicPr preferRelativeResize="0">
            <a:picLocks noGrp="1" noChangeArrowheads="1"/>
          </p:cNvPicPr>
          <p:nvPr>
            <p:ph type="title"/>
          </p:nvPr>
        </p:nvPicPr>
        <p:blipFill>
          <a:blip r:embed="rId3"/>
          <a:srcRect/>
          <a:stretch>
            <a:fillRect/>
          </a:stretch>
        </p:blipFill>
        <p:spPr>
          <a:xfrm>
            <a:off x="0" y="0"/>
            <a:ext cx="9144000" cy="1219200"/>
          </a:xfrm>
          <a:noFill/>
        </p:spPr>
      </p:pic>
      <p:sp>
        <p:nvSpPr>
          <p:cNvPr id="6148" name="Rectangle 5"/>
          <p:cNvSpPr>
            <a:spLocks noChangeArrowheads="1"/>
          </p:cNvSpPr>
          <p:nvPr/>
        </p:nvSpPr>
        <p:spPr bwMode="auto">
          <a:xfrm>
            <a:off x="1835150" y="1341438"/>
            <a:ext cx="5761038" cy="641350"/>
          </a:xfrm>
          <a:prstGeom prst="rect">
            <a:avLst/>
          </a:prstGeom>
          <a:noFill/>
          <a:ln w="9525">
            <a:noFill/>
            <a:miter lim="800000"/>
            <a:headEnd/>
            <a:tailEnd/>
          </a:ln>
        </p:spPr>
        <p:txBody>
          <a:bodyPr>
            <a:spAutoFit/>
          </a:bodyPr>
          <a:lstStyle/>
          <a:p>
            <a:pPr algn="ctr"/>
            <a:r>
              <a:rPr lang="zh-CN" altLang="en-US" sz="3600" b="1">
                <a:solidFill>
                  <a:srgbClr val="FF5050"/>
                </a:solidFill>
                <a:ea typeface="黑体" pitchFamily="2" charset="-122"/>
              </a:rPr>
              <a:t>支持方式和标准</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xfrm>
            <a:off x="-180975" y="2349500"/>
            <a:ext cx="9144000" cy="4797425"/>
          </a:xfrm>
        </p:spPr>
        <p:txBody>
          <a:bodyPr/>
          <a:lstStyle/>
          <a:p>
            <a:pPr eaLnBrk="1" hangingPunct="1">
              <a:buFontTx/>
              <a:buNone/>
            </a:pPr>
            <a:r>
              <a:rPr lang="en-US" altLang="zh-CN" sz="2400" b="1" dirty="0" smtClean="0">
                <a:solidFill>
                  <a:srgbClr val="0033CC"/>
                </a:solidFill>
                <a:ea typeface="黑体" pitchFamily="2" charset="-122"/>
              </a:rPr>
              <a:t>    (</a:t>
            </a:r>
            <a:r>
              <a:rPr lang="zh-CN" altLang="en-US" sz="2400" b="1" dirty="0" smtClean="0">
                <a:solidFill>
                  <a:srgbClr val="0033CC"/>
                </a:solidFill>
                <a:ea typeface="黑体" pitchFamily="2" charset="-122"/>
              </a:rPr>
              <a:t>三</a:t>
            </a:r>
            <a:r>
              <a:rPr lang="en-US" altLang="zh-CN" sz="2400" b="1" dirty="0" smtClean="0">
                <a:solidFill>
                  <a:srgbClr val="0033CC"/>
                </a:solidFill>
                <a:ea typeface="黑体" pitchFamily="2" charset="-122"/>
              </a:rPr>
              <a:t>)</a:t>
            </a:r>
            <a:r>
              <a:rPr lang="zh-CN" altLang="en-US" sz="2400" b="1" dirty="0" smtClean="0">
                <a:solidFill>
                  <a:srgbClr val="0033CC"/>
                </a:solidFill>
                <a:ea typeface="黑体" pitchFamily="2" charset="-122"/>
              </a:rPr>
              <a:t>鼓励服务外包企业开拓国际市场</a:t>
            </a:r>
            <a:r>
              <a:rPr lang="zh-CN" altLang="en-US" sz="2400" dirty="0" smtClean="0"/>
              <a:t> </a:t>
            </a:r>
            <a:endParaRPr lang="zh-CN" altLang="en-US" sz="2400" b="1" dirty="0" smtClean="0">
              <a:solidFill>
                <a:srgbClr val="0033CC"/>
              </a:solidFill>
              <a:ea typeface="黑体" pitchFamily="2" charset="-122"/>
            </a:endParaRPr>
          </a:p>
          <a:p>
            <a:pPr algn="just" eaLnBrk="1" hangingPunct="1">
              <a:buFontTx/>
              <a:buNone/>
            </a:pPr>
            <a:r>
              <a:rPr lang="zh-CN" altLang="en-US" b="1" dirty="0" smtClean="0"/>
              <a:t>        </a:t>
            </a:r>
            <a:r>
              <a:rPr lang="zh-CN" altLang="en-US" sz="2400" b="1" dirty="0" smtClean="0">
                <a:solidFill>
                  <a:srgbClr val="0033CC"/>
                </a:solidFill>
                <a:ea typeface="黑体" pitchFamily="2" charset="-122"/>
              </a:rPr>
              <a:t>本市服务外包企业参加国际性服务外包展览会、服务外包博览会（须经市商务委、市发展改革委和市财政局认可），按照不超过企业实际参展费用的</a:t>
            </a:r>
            <a:r>
              <a:rPr lang="en-US" altLang="zh-CN" sz="2400" b="1" dirty="0" smtClean="0">
                <a:solidFill>
                  <a:srgbClr val="FF5050"/>
                </a:solidFill>
                <a:ea typeface="黑体" pitchFamily="2" charset="-122"/>
              </a:rPr>
              <a:t>50</a:t>
            </a:r>
            <a:r>
              <a:rPr lang="zh-CN" altLang="en-US" sz="2400" b="1" dirty="0" smtClean="0">
                <a:solidFill>
                  <a:srgbClr val="FF5050"/>
                </a:solidFill>
                <a:ea typeface="黑体" pitchFamily="2" charset="-122"/>
              </a:rPr>
              <a:t>％</a:t>
            </a:r>
            <a:r>
              <a:rPr lang="zh-CN" altLang="en-US" sz="2400" b="1" dirty="0" smtClean="0">
                <a:solidFill>
                  <a:srgbClr val="0033CC"/>
                </a:solidFill>
                <a:ea typeface="黑体" pitchFamily="2" charset="-122"/>
              </a:rPr>
              <a:t>给予补贴。</a:t>
            </a:r>
            <a:r>
              <a:rPr lang="zh-CN" altLang="en-US" sz="2400" b="1" dirty="0" smtClean="0">
                <a:solidFill>
                  <a:srgbClr val="FF5050"/>
                </a:solidFill>
                <a:ea typeface="黑体" pitchFamily="2" charset="-122"/>
              </a:rPr>
              <a:t>每个企业每年限报三个项目</a:t>
            </a:r>
            <a:r>
              <a:rPr lang="zh-CN" altLang="en-US" sz="2400" b="1" dirty="0" smtClean="0">
                <a:solidFill>
                  <a:srgbClr val="0033CC"/>
                </a:solidFill>
                <a:ea typeface="黑体" pitchFamily="2" charset="-122"/>
              </a:rPr>
              <a:t>。单个项目最高补助不超过</a:t>
            </a:r>
            <a:r>
              <a:rPr lang="en-US" altLang="zh-CN" sz="2400" b="1" dirty="0" smtClean="0">
                <a:solidFill>
                  <a:srgbClr val="FF5050"/>
                </a:solidFill>
                <a:ea typeface="黑体" pitchFamily="2" charset="-122"/>
              </a:rPr>
              <a:t>10</a:t>
            </a:r>
            <a:r>
              <a:rPr lang="zh-CN" altLang="en-US" sz="2400" b="1" dirty="0" smtClean="0">
                <a:solidFill>
                  <a:srgbClr val="FF5050"/>
                </a:solidFill>
                <a:ea typeface="黑体" pitchFamily="2" charset="-122"/>
              </a:rPr>
              <a:t>万</a:t>
            </a:r>
            <a:r>
              <a:rPr lang="zh-CN" altLang="en-US" sz="2400" b="1" dirty="0" smtClean="0">
                <a:solidFill>
                  <a:srgbClr val="0033CC"/>
                </a:solidFill>
                <a:ea typeface="黑体" pitchFamily="2" charset="-122"/>
              </a:rPr>
              <a:t>元人民币。</a:t>
            </a:r>
            <a:r>
              <a:rPr lang="zh-CN" altLang="en-US" sz="2400" b="1" dirty="0" smtClean="0">
                <a:solidFill>
                  <a:srgbClr val="FF5050"/>
                </a:solidFill>
                <a:ea typeface="黑体" pitchFamily="2" charset="-122"/>
              </a:rPr>
              <a:t>提示：</a:t>
            </a:r>
            <a:r>
              <a:rPr lang="en-US" altLang="zh-CN" sz="2400" b="1" dirty="0" smtClean="0">
                <a:solidFill>
                  <a:srgbClr val="FF5050"/>
                </a:solidFill>
                <a:ea typeface="黑体" pitchFamily="2" charset="-122"/>
              </a:rPr>
              <a:t>2014</a:t>
            </a:r>
            <a:r>
              <a:rPr lang="zh-CN" altLang="en-US" sz="2400" b="1" dirty="0" smtClean="0">
                <a:solidFill>
                  <a:srgbClr val="FF5050"/>
                </a:solidFill>
                <a:ea typeface="黑体" pitchFamily="2" charset="-122"/>
              </a:rPr>
              <a:t>年</a:t>
            </a:r>
            <a:r>
              <a:rPr lang="en-US" altLang="zh-CN" sz="2400" b="1" dirty="0" smtClean="0">
                <a:solidFill>
                  <a:srgbClr val="FF5050"/>
                </a:solidFill>
                <a:ea typeface="黑体" pitchFamily="2" charset="-122"/>
              </a:rPr>
              <a:t>10</a:t>
            </a:r>
            <a:r>
              <a:rPr lang="zh-CN" altLang="en-US" sz="2400" b="1" dirty="0" smtClean="0">
                <a:solidFill>
                  <a:srgbClr val="FF5050"/>
                </a:solidFill>
                <a:ea typeface="黑体" pitchFamily="2" charset="-122"/>
              </a:rPr>
              <a:t>月</a:t>
            </a:r>
            <a:r>
              <a:rPr lang="en-US" altLang="zh-CN" sz="2400" b="1" dirty="0" smtClean="0">
                <a:solidFill>
                  <a:srgbClr val="FF5050"/>
                </a:solidFill>
                <a:ea typeface="黑体" pitchFamily="2" charset="-122"/>
              </a:rPr>
              <a:t>-2015</a:t>
            </a:r>
            <a:r>
              <a:rPr lang="zh-CN" altLang="en-US" sz="2400" b="1" dirty="0" smtClean="0">
                <a:solidFill>
                  <a:srgbClr val="FF5050"/>
                </a:solidFill>
                <a:ea typeface="黑体" pitchFamily="2" charset="-122"/>
              </a:rPr>
              <a:t>年</a:t>
            </a:r>
            <a:r>
              <a:rPr lang="en-US" altLang="zh-CN" sz="2400" b="1" dirty="0" smtClean="0">
                <a:solidFill>
                  <a:srgbClr val="FF5050"/>
                </a:solidFill>
                <a:ea typeface="黑体" pitchFamily="2" charset="-122"/>
              </a:rPr>
              <a:t>10</a:t>
            </a:r>
            <a:r>
              <a:rPr lang="zh-CN" altLang="en-US" sz="2400" b="1" dirty="0" smtClean="0">
                <a:solidFill>
                  <a:srgbClr val="FF5050"/>
                </a:solidFill>
                <a:ea typeface="黑体" pitchFamily="2" charset="-122"/>
              </a:rPr>
              <a:t>月发生的。</a:t>
            </a:r>
          </a:p>
        </p:txBody>
      </p:sp>
      <p:pic>
        <p:nvPicPr>
          <p:cNvPr id="7171" name="Picture 3" descr="invest22222"/>
          <p:cNvPicPr preferRelativeResize="0">
            <a:picLocks noGrp="1" noChangeArrowheads="1"/>
          </p:cNvPicPr>
          <p:nvPr>
            <p:ph type="title"/>
          </p:nvPr>
        </p:nvPicPr>
        <p:blipFill>
          <a:blip r:embed="rId3"/>
          <a:srcRect/>
          <a:stretch>
            <a:fillRect/>
          </a:stretch>
        </p:blipFill>
        <p:spPr>
          <a:xfrm>
            <a:off x="0" y="0"/>
            <a:ext cx="9144000" cy="1219200"/>
          </a:xfrm>
          <a:noFill/>
        </p:spPr>
      </p:pic>
      <p:sp>
        <p:nvSpPr>
          <p:cNvPr id="7172" name="Rectangle 4"/>
          <p:cNvSpPr>
            <a:spLocks noChangeArrowheads="1"/>
          </p:cNvSpPr>
          <p:nvPr/>
        </p:nvSpPr>
        <p:spPr bwMode="auto">
          <a:xfrm>
            <a:off x="1835150" y="1341438"/>
            <a:ext cx="5761038" cy="641350"/>
          </a:xfrm>
          <a:prstGeom prst="rect">
            <a:avLst/>
          </a:prstGeom>
          <a:noFill/>
          <a:ln w="9525">
            <a:noFill/>
            <a:miter lim="800000"/>
            <a:headEnd/>
            <a:tailEnd/>
          </a:ln>
        </p:spPr>
        <p:txBody>
          <a:bodyPr>
            <a:spAutoFit/>
          </a:bodyPr>
          <a:lstStyle/>
          <a:p>
            <a:pPr algn="ctr"/>
            <a:r>
              <a:rPr lang="zh-CN" altLang="en-US" sz="3600" b="1">
                <a:solidFill>
                  <a:srgbClr val="FF5050"/>
                </a:solidFill>
                <a:ea typeface="黑体" pitchFamily="2" charset="-122"/>
              </a:rPr>
              <a:t>支持方式和标准</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body" idx="1"/>
          </p:nvPr>
        </p:nvSpPr>
        <p:spPr>
          <a:xfrm>
            <a:off x="-180975" y="2420938"/>
            <a:ext cx="9144000" cy="4797425"/>
          </a:xfrm>
        </p:spPr>
        <p:txBody>
          <a:bodyPr/>
          <a:lstStyle/>
          <a:p>
            <a:pPr eaLnBrk="1" hangingPunct="1">
              <a:buFontTx/>
              <a:buNone/>
            </a:pPr>
            <a:r>
              <a:rPr lang="en-US" altLang="zh-CN" sz="2400" b="1" dirty="0" smtClean="0">
                <a:solidFill>
                  <a:srgbClr val="0033CC"/>
                </a:solidFill>
                <a:ea typeface="黑体" pitchFamily="2" charset="-122"/>
              </a:rPr>
              <a:t>    (</a:t>
            </a:r>
            <a:r>
              <a:rPr lang="zh-CN" altLang="en-US" sz="2400" b="1" dirty="0" smtClean="0">
                <a:solidFill>
                  <a:srgbClr val="0033CC"/>
                </a:solidFill>
                <a:ea typeface="黑体" pitchFamily="2" charset="-122"/>
              </a:rPr>
              <a:t>四</a:t>
            </a:r>
            <a:r>
              <a:rPr lang="en-US" altLang="zh-CN" sz="2400" b="1" dirty="0" smtClean="0">
                <a:solidFill>
                  <a:srgbClr val="0033CC"/>
                </a:solidFill>
                <a:ea typeface="黑体" pitchFamily="2" charset="-122"/>
              </a:rPr>
              <a:t>)</a:t>
            </a:r>
            <a:r>
              <a:rPr lang="zh-CN" altLang="en-US" sz="2400" b="1" dirty="0" smtClean="0">
                <a:solidFill>
                  <a:srgbClr val="0033CC"/>
                </a:solidFill>
                <a:ea typeface="黑体" pitchFamily="2" charset="-122"/>
              </a:rPr>
              <a:t>鼓励建立服务外包培训基地和实训基地 </a:t>
            </a:r>
          </a:p>
          <a:p>
            <a:pPr algn="just" eaLnBrk="1" hangingPunct="1">
              <a:buFontTx/>
              <a:buNone/>
            </a:pPr>
            <a:r>
              <a:rPr lang="zh-CN" altLang="en-US" b="1" dirty="0" smtClean="0"/>
              <a:t>          </a:t>
            </a:r>
            <a:r>
              <a:rPr lang="zh-CN" altLang="en-US" sz="2400" b="1" dirty="0" smtClean="0">
                <a:solidFill>
                  <a:srgbClr val="0033CC"/>
                </a:solidFill>
                <a:ea typeface="黑体" pitchFamily="2" charset="-122"/>
              </a:rPr>
              <a:t>对每年接受服务外包实习生</a:t>
            </a:r>
            <a:r>
              <a:rPr lang="en-US" altLang="zh-CN" sz="2400" b="1" dirty="0" smtClean="0">
                <a:solidFill>
                  <a:srgbClr val="FF5050"/>
                </a:solidFill>
                <a:ea typeface="黑体" pitchFamily="2" charset="-122"/>
              </a:rPr>
              <a:t>20</a:t>
            </a:r>
            <a:r>
              <a:rPr lang="zh-CN" altLang="en-US" sz="2400" b="1" dirty="0" smtClean="0">
                <a:solidFill>
                  <a:srgbClr val="FF5050"/>
                </a:solidFill>
                <a:ea typeface="黑体" pitchFamily="2" charset="-122"/>
              </a:rPr>
              <a:t>名</a:t>
            </a:r>
            <a:r>
              <a:rPr lang="zh-CN" altLang="en-US" sz="2400" b="1" dirty="0" smtClean="0">
                <a:solidFill>
                  <a:srgbClr val="0033CC"/>
                </a:solidFill>
                <a:ea typeface="黑体" pitchFamily="2" charset="-122"/>
              </a:rPr>
              <a:t>以上，并与相关大专院校签订</a:t>
            </a:r>
            <a:r>
              <a:rPr lang="zh-CN" altLang="en-US" sz="2400" b="1" dirty="0" smtClean="0">
                <a:solidFill>
                  <a:srgbClr val="FF5050"/>
                </a:solidFill>
                <a:ea typeface="黑体" pitchFamily="2" charset="-122"/>
              </a:rPr>
              <a:t>两年</a:t>
            </a:r>
            <a:r>
              <a:rPr lang="zh-CN" altLang="en-US" sz="2400" b="1" dirty="0" smtClean="0">
                <a:solidFill>
                  <a:srgbClr val="0033CC"/>
                </a:solidFill>
                <a:ea typeface="黑体" pitchFamily="2" charset="-122"/>
              </a:rPr>
              <a:t>以上实习生协议的服务外包企业，按照每接受一名在校学生（大专以上学历、实习期</a:t>
            </a:r>
            <a:r>
              <a:rPr lang="en-US" altLang="zh-CN" sz="2400" b="1" dirty="0" smtClean="0">
                <a:solidFill>
                  <a:srgbClr val="0033CC"/>
                </a:solidFill>
                <a:ea typeface="黑体" pitchFamily="2" charset="-122"/>
              </a:rPr>
              <a:t>3</a:t>
            </a:r>
            <a:r>
              <a:rPr lang="zh-CN" altLang="en-US" sz="2400" b="1" dirty="0" smtClean="0">
                <a:solidFill>
                  <a:srgbClr val="0033CC"/>
                </a:solidFill>
                <a:ea typeface="黑体" pitchFamily="2" charset="-122"/>
              </a:rPr>
              <a:t>个月以上），给予企业每人</a:t>
            </a:r>
            <a:r>
              <a:rPr lang="en-US" altLang="zh-CN" sz="2400" b="1" dirty="0" smtClean="0">
                <a:solidFill>
                  <a:srgbClr val="FF5050"/>
                </a:solidFill>
                <a:ea typeface="黑体" pitchFamily="2" charset="-122"/>
              </a:rPr>
              <a:t>1500</a:t>
            </a:r>
            <a:r>
              <a:rPr lang="zh-CN" altLang="en-US" sz="2400" b="1" dirty="0" smtClean="0">
                <a:solidFill>
                  <a:srgbClr val="FF5050"/>
                </a:solidFill>
                <a:ea typeface="黑体" pitchFamily="2" charset="-122"/>
              </a:rPr>
              <a:t>元</a:t>
            </a:r>
            <a:r>
              <a:rPr lang="zh-CN" altLang="en-US" sz="2400" b="1" dirty="0" smtClean="0">
                <a:solidFill>
                  <a:srgbClr val="0033CC"/>
                </a:solidFill>
                <a:ea typeface="黑体" pitchFamily="2" charset="-122"/>
              </a:rPr>
              <a:t>人民币的补贴。</a:t>
            </a:r>
            <a:r>
              <a:rPr lang="zh-CN" altLang="en-US" sz="2400" b="1" dirty="0" smtClean="0">
                <a:solidFill>
                  <a:srgbClr val="FF5050"/>
                </a:solidFill>
                <a:ea typeface="黑体" pitchFamily="2" charset="-122"/>
              </a:rPr>
              <a:t>提示：</a:t>
            </a:r>
            <a:r>
              <a:rPr lang="en-US" altLang="zh-CN" sz="2400" b="1" dirty="0" smtClean="0">
                <a:solidFill>
                  <a:srgbClr val="FF5050"/>
                </a:solidFill>
                <a:ea typeface="黑体" pitchFamily="2" charset="-122"/>
              </a:rPr>
              <a:t>2014</a:t>
            </a:r>
            <a:r>
              <a:rPr lang="zh-CN" altLang="en-US" sz="2400" b="1" dirty="0" smtClean="0">
                <a:solidFill>
                  <a:srgbClr val="FF5050"/>
                </a:solidFill>
                <a:ea typeface="黑体" pitchFamily="2" charset="-122"/>
              </a:rPr>
              <a:t>年发生的。</a:t>
            </a:r>
          </a:p>
          <a:p>
            <a:pPr algn="just" eaLnBrk="1" hangingPunct="1">
              <a:buFontTx/>
              <a:buNone/>
            </a:pPr>
            <a:r>
              <a:rPr lang="zh-CN" altLang="en-US" dirty="0" smtClean="0"/>
              <a:t> </a:t>
            </a:r>
          </a:p>
        </p:txBody>
      </p:sp>
      <p:pic>
        <p:nvPicPr>
          <p:cNvPr id="9219" name="Picture 3" descr="invest22222"/>
          <p:cNvPicPr preferRelativeResize="0">
            <a:picLocks noGrp="1" noChangeArrowheads="1"/>
          </p:cNvPicPr>
          <p:nvPr>
            <p:ph type="title"/>
          </p:nvPr>
        </p:nvPicPr>
        <p:blipFill>
          <a:blip r:embed="rId3"/>
          <a:srcRect/>
          <a:stretch>
            <a:fillRect/>
          </a:stretch>
        </p:blipFill>
        <p:spPr>
          <a:xfrm>
            <a:off x="0" y="0"/>
            <a:ext cx="9144000" cy="1219200"/>
          </a:xfrm>
          <a:noFill/>
        </p:spPr>
      </p:pic>
      <p:sp>
        <p:nvSpPr>
          <p:cNvPr id="9220" name="Rectangle 4"/>
          <p:cNvSpPr>
            <a:spLocks noChangeArrowheads="1"/>
          </p:cNvSpPr>
          <p:nvPr/>
        </p:nvSpPr>
        <p:spPr bwMode="auto">
          <a:xfrm>
            <a:off x="1835150" y="1341438"/>
            <a:ext cx="5761038" cy="641350"/>
          </a:xfrm>
          <a:prstGeom prst="rect">
            <a:avLst/>
          </a:prstGeom>
          <a:noFill/>
          <a:ln w="9525">
            <a:noFill/>
            <a:miter lim="800000"/>
            <a:headEnd/>
            <a:tailEnd/>
          </a:ln>
        </p:spPr>
        <p:txBody>
          <a:bodyPr>
            <a:spAutoFit/>
          </a:bodyPr>
          <a:lstStyle/>
          <a:p>
            <a:pPr algn="ctr"/>
            <a:r>
              <a:rPr lang="zh-CN" altLang="en-US" sz="3600" b="1">
                <a:solidFill>
                  <a:srgbClr val="FF5050"/>
                </a:solidFill>
                <a:ea typeface="黑体" pitchFamily="2" charset="-122"/>
              </a:rPr>
              <a:t>支持方式和标准</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body" idx="1"/>
          </p:nvPr>
        </p:nvSpPr>
        <p:spPr>
          <a:xfrm>
            <a:off x="-180975" y="2420938"/>
            <a:ext cx="9144000" cy="4797425"/>
          </a:xfrm>
        </p:spPr>
        <p:txBody>
          <a:bodyPr/>
          <a:lstStyle/>
          <a:p>
            <a:pPr eaLnBrk="1" hangingPunct="1">
              <a:buFontTx/>
              <a:buNone/>
            </a:pPr>
            <a:r>
              <a:rPr lang="en-US" altLang="zh-CN" sz="2400" b="1" smtClean="0">
                <a:solidFill>
                  <a:srgbClr val="0033CC"/>
                </a:solidFill>
                <a:ea typeface="黑体" pitchFamily="2" charset="-122"/>
              </a:rPr>
              <a:t>    (</a:t>
            </a:r>
            <a:r>
              <a:rPr lang="zh-CN" altLang="en-US" sz="2400" b="1" smtClean="0">
                <a:solidFill>
                  <a:srgbClr val="0033CC"/>
                </a:solidFill>
                <a:ea typeface="黑体" pitchFamily="2" charset="-122"/>
              </a:rPr>
              <a:t>五</a:t>
            </a:r>
            <a:r>
              <a:rPr lang="en-US" altLang="zh-CN" sz="2400" b="1" smtClean="0">
                <a:solidFill>
                  <a:srgbClr val="0033CC"/>
                </a:solidFill>
                <a:ea typeface="黑体" pitchFamily="2" charset="-122"/>
              </a:rPr>
              <a:t>)</a:t>
            </a:r>
            <a:r>
              <a:rPr lang="zh-CN" altLang="en-US" sz="2400" b="1" smtClean="0">
                <a:solidFill>
                  <a:srgbClr val="0033CC"/>
                </a:solidFill>
                <a:ea typeface="黑体" pitchFamily="2" charset="-122"/>
              </a:rPr>
              <a:t>鼓励总部型服务外包企业在上海发展</a:t>
            </a:r>
            <a:r>
              <a:rPr lang="zh-CN" altLang="en-US" smtClean="0"/>
              <a:t> </a:t>
            </a:r>
            <a:endParaRPr lang="zh-CN" altLang="en-US" sz="2400" b="1" smtClean="0">
              <a:solidFill>
                <a:srgbClr val="0033CC"/>
              </a:solidFill>
              <a:ea typeface="黑体" pitchFamily="2" charset="-122"/>
            </a:endParaRPr>
          </a:p>
          <a:p>
            <a:pPr algn="just" eaLnBrk="1" hangingPunct="1">
              <a:buFontTx/>
              <a:buNone/>
            </a:pPr>
            <a:r>
              <a:rPr lang="zh-CN" altLang="en-US" b="1" smtClean="0"/>
              <a:t>           </a:t>
            </a:r>
            <a:r>
              <a:rPr lang="zh-CN" altLang="en-US" sz="2400" b="1" smtClean="0">
                <a:solidFill>
                  <a:srgbClr val="0033CC"/>
                </a:solidFill>
                <a:ea typeface="黑体" pitchFamily="2" charset="-122"/>
              </a:rPr>
              <a:t>对</a:t>
            </a:r>
            <a:r>
              <a:rPr lang="en-US" altLang="zh-CN" sz="2400" b="1" smtClean="0">
                <a:solidFill>
                  <a:srgbClr val="0033CC"/>
                </a:solidFill>
                <a:ea typeface="黑体" pitchFamily="2" charset="-122"/>
              </a:rPr>
              <a:t>2008</a:t>
            </a:r>
            <a:r>
              <a:rPr lang="zh-CN" altLang="en-US" sz="2400" b="1" smtClean="0">
                <a:solidFill>
                  <a:srgbClr val="0033CC"/>
                </a:solidFill>
                <a:ea typeface="黑体" pitchFamily="2" charset="-122"/>
              </a:rPr>
              <a:t>年以后设立，资产总额不低于</a:t>
            </a:r>
            <a:r>
              <a:rPr lang="en-US" altLang="zh-CN" sz="2400" b="1" smtClean="0">
                <a:solidFill>
                  <a:srgbClr val="FF5050"/>
                </a:solidFill>
                <a:ea typeface="黑体" pitchFamily="2" charset="-122"/>
              </a:rPr>
              <a:t>10</a:t>
            </a:r>
            <a:r>
              <a:rPr lang="zh-CN" altLang="en-US" sz="2400" b="1" smtClean="0">
                <a:solidFill>
                  <a:srgbClr val="FF5050"/>
                </a:solidFill>
                <a:ea typeface="黑体" pitchFamily="2" charset="-122"/>
              </a:rPr>
              <a:t>亿</a:t>
            </a:r>
            <a:r>
              <a:rPr lang="zh-CN" altLang="en-US" sz="2400" b="1" smtClean="0">
                <a:solidFill>
                  <a:srgbClr val="0033CC"/>
                </a:solidFill>
                <a:ea typeface="黑体" pitchFamily="2" charset="-122"/>
              </a:rPr>
              <a:t>元人民币，注册资本不低于</a:t>
            </a:r>
            <a:r>
              <a:rPr lang="en-US" altLang="zh-CN" sz="2400" b="1" smtClean="0">
                <a:solidFill>
                  <a:srgbClr val="FF5050"/>
                </a:solidFill>
                <a:ea typeface="黑体" pitchFamily="2" charset="-122"/>
              </a:rPr>
              <a:t>5000</a:t>
            </a:r>
            <a:r>
              <a:rPr lang="zh-CN" altLang="en-US" sz="2400" b="1" smtClean="0">
                <a:solidFill>
                  <a:srgbClr val="FF5050"/>
                </a:solidFill>
                <a:ea typeface="黑体" pitchFamily="2" charset="-122"/>
              </a:rPr>
              <a:t>万</a:t>
            </a:r>
            <a:r>
              <a:rPr lang="zh-CN" altLang="en-US" sz="2400" b="1" smtClean="0">
                <a:solidFill>
                  <a:srgbClr val="0033CC"/>
                </a:solidFill>
                <a:ea typeface="黑体" pitchFamily="2" charset="-122"/>
              </a:rPr>
              <a:t>元人民币，境内外分支机构不少于</a:t>
            </a:r>
            <a:r>
              <a:rPr lang="en-US" altLang="zh-CN" sz="2400" b="1" smtClean="0">
                <a:solidFill>
                  <a:srgbClr val="FF5050"/>
                </a:solidFill>
                <a:ea typeface="黑体" pitchFamily="2" charset="-122"/>
              </a:rPr>
              <a:t>3</a:t>
            </a:r>
            <a:r>
              <a:rPr lang="zh-CN" altLang="en-US" sz="2400" b="1" smtClean="0">
                <a:solidFill>
                  <a:srgbClr val="FF5050"/>
                </a:solidFill>
                <a:ea typeface="黑体" pitchFamily="2" charset="-122"/>
              </a:rPr>
              <a:t>个</a:t>
            </a:r>
            <a:r>
              <a:rPr lang="zh-CN" altLang="en-US" sz="2400" b="1" smtClean="0">
                <a:solidFill>
                  <a:srgbClr val="0033CC"/>
                </a:solidFill>
                <a:ea typeface="黑体" pitchFamily="2" charset="-122"/>
              </a:rPr>
              <a:t>的总部型服务外包企业，给予不超过</a:t>
            </a:r>
            <a:r>
              <a:rPr lang="en-US" altLang="zh-CN" sz="2400" b="1" smtClean="0">
                <a:solidFill>
                  <a:srgbClr val="FF5050"/>
                </a:solidFill>
                <a:ea typeface="黑体" pitchFamily="2" charset="-122"/>
              </a:rPr>
              <a:t>100</a:t>
            </a:r>
            <a:r>
              <a:rPr lang="zh-CN" altLang="en-US" sz="2400" b="1" smtClean="0">
                <a:solidFill>
                  <a:srgbClr val="FF5050"/>
                </a:solidFill>
                <a:ea typeface="黑体" pitchFamily="2" charset="-122"/>
              </a:rPr>
              <a:t>万</a:t>
            </a:r>
            <a:r>
              <a:rPr lang="zh-CN" altLang="en-US" sz="2400" b="1" smtClean="0">
                <a:solidFill>
                  <a:srgbClr val="0033CC"/>
                </a:solidFill>
                <a:ea typeface="黑体" pitchFamily="2" charset="-122"/>
              </a:rPr>
              <a:t>元人民币的</a:t>
            </a:r>
            <a:r>
              <a:rPr lang="zh-CN" altLang="en-US" sz="2400" b="1" smtClean="0">
                <a:solidFill>
                  <a:srgbClr val="FF5050"/>
                </a:solidFill>
                <a:ea typeface="黑体" pitchFamily="2" charset="-122"/>
              </a:rPr>
              <a:t>一次性</a:t>
            </a:r>
            <a:r>
              <a:rPr lang="zh-CN" altLang="en-US" sz="2400" b="1" smtClean="0">
                <a:solidFill>
                  <a:srgbClr val="0033CC"/>
                </a:solidFill>
                <a:ea typeface="黑体" pitchFamily="2" charset="-122"/>
              </a:rPr>
              <a:t>开办支持。</a:t>
            </a:r>
          </a:p>
        </p:txBody>
      </p:sp>
      <p:pic>
        <p:nvPicPr>
          <p:cNvPr id="10243" name="Picture 3" descr="invest22222"/>
          <p:cNvPicPr preferRelativeResize="0">
            <a:picLocks noGrp="1" noChangeArrowheads="1"/>
          </p:cNvPicPr>
          <p:nvPr>
            <p:ph type="title"/>
          </p:nvPr>
        </p:nvPicPr>
        <p:blipFill>
          <a:blip r:embed="rId3"/>
          <a:srcRect/>
          <a:stretch>
            <a:fillRect/>
          </a:stretch>
        </p:blipFill>
        <p:spPr>
          <a:xfrm>
            <a:off x="0" y="0"/>
            <a:ext cx="9144000" cy="1219200"/>
          </a:xfrm>
          <a:noFill/>
        </p:spPr>
      </p:pic>
      <p:sp>
        <p:nvSpPr>
          <p:cNvPr id="10244" name="Rectangle 4"/>
          <p:cNvSpPr>
            <a:spLocks noChangeArrowheads="1"/>
          </p:cNvSpPr>
          <p:nvPr/>
        </p:nvSpPr>
        <p:spPr bwMode="auto">
          <a:xfrm>
            <a:off x="1692275" y="1484313"/>
            <a:ext cx="5761038" cy="641350"/>
          </a:xfrm>
          <a:prstGeom prst="rect">
            <a:avLst/>
          </a:prstGeom>
          <a:noFill/>
          <a:ln w="9525">
            <a:noFill/>
            <a:miter lim="800000"/>
            <a:headEnd/>
            <a:tailEnd/>
          </a:ln>
        </p:spPr>
        <p:txBody>
          <a:bodyPr>
            <a:spAutoFit/>
          </a:bodyPr>
          <a:lstStyle/>
          <a:p>
            <a:pPr algn="ctr"/>
            <a:r>
              <a:rPr lang="zh-CN" altLang="en-US" sz="3600" b="1">
                <a:solidFill>
                  <a:srgbClr val="FF5050"/>
                </a:solidFill>
                <a:ea typeface="黑体" pitchFamily="2" charset="-122"/>
              </a:rPr>
              <a:t>支持方式和标准</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body" idx="1"/>
          </p:nvPr>
        </p:nvSpPr>
        <p:spPr>
          <a:xfrm>
            <a:off x="-180975" y="2420938"/>
            <a:ext cx="9144000" cy="4797425"/>
          </a:xfrm>
        </p:spPr>
        <p:txBody>
          <a:bodyPr/>
          <a:lstStyle/>
          <a:p>
            <a:pPr eaLnBrk="1" hangingPunct="1">
              <a:buFontTx/>
              <a:buNone/>
            </a:pPr>
            <a:r>
              <a:rPr lang="en-US" altLang="zh-CN" sz="2400" b="1" dirty="0" smtClean="0">
                <a:solidFill>
                  <a:srgbClr val="0033CC"/>
                </a:solidFill>
                <a:ea typeface="黑体" pitchFamily="2" charset="-122"/>
              </a:rPr>
              <a:t>    (</a:t>
            </a:r>
            <a:r>
              <a:rPr lang="zh-CN" altLang="en-US" sz="2400" b="1" dirty="0" smtClean="0">
                <a:solidFill>
                  <a:srgbClr val="0033CC"/>
                </a:solidFill>
                <a:ea typeface="黑体" pitchFamily="2" charset="-122"/>
              </a:rPr>
              <a:t>六</a:t>
            </a:r>
            <a:r>
              <a:rPr lang="en-US" altLang="zh-CN" sz="2400" b="1" dirty="0" smtClean="0">
                <a:solidFill>
                  <a:srgbClr val="0033CC"/>
                </a:solidFill>
                <a:ea typeface="黑体" pitchFamily="2" charset="-122"/>
              </a:rPr>
              <a:t>)</a:t>
            </a:r>
            <a:r>
              <a:rPr lang="zh-CN" altLang="en-US" sz="2400" b="1" dirty="0" smtClean="0">
                <a:solidFill>
                  <a:srgbClr val="0033CC"/>
                </a:solidFill>
                <a:ea typeface="黑体" pitchFamily="2" charset="-122"/>
              </a:rPr>
              <a:t>鼓励服务外包企业（单位）在海外设点</a:t>
            </a:r>
          </a:p>
          <a:p>
            <a:pPr algn="just" eaLnBrk="1" hangingPunct="1">
              <a:buFontTx/>
              <a:buNone/>
            </a:pPr>
            <a:r>
              <a:rPr lang="zh-CN" altLang="en-US" sz="2400" b="1" dirty="0" smtClean="0">
                <a:solidFill>
                  <a:srgbClr val="0033CC"/>
                </a:solidFill>
                <a:ea typeface="黑体" pitchFamily="2" charset="-122"/>
              </a:rPr>
              <a:t>            对上年度在海外设立办事处或分支机构的企业（单位），给予每个办事处或分支机构一次性开办费</a:t>
            </a:r>
            <a:r>
              <a:rPr lang="en-US" altLang="zh-CN" sz="2400" b="1" dirty="0" smtClean="0">
                <a:solidFill>
                  <a:srgbClr val="FF0000"/>
                </a:solidFill>
                <a:ea typeface="黑体" pitchFamily="2" charset="-122"/>
              </a:rPr>
              <a:t>10</a:t>
            </a:r>
            <a:r>
              <a:rPr lang="zh-CN" altLang="en-US" sz="2400" b="1" dirty="0" smtClean="0">
                <a:solidFill>
                  <a:srgbClr val="FF0000"/>
                </a:solidFill>
                <a:ea typeface="黑体" pitchFamily="2" charset="-122"/>
              </a:rPr>
              <a:t>万元</a:t>
            </a:r>
            <a:r>
              <a:rPr lang="zh-CN" altLang="en-US" sz="2400" b="1" dirty="0" smtClean="0">
                <a:solidFill>
                  <a:srgbClr val="0033CC"/>
                </a:solidFill>
                <a:ea typeface="黑体" pitchFamily="2" charset="-122"/>
              </a:rPr>
              <a:t>的支持（不超过办事处首期总投入或分支机构注册资本的</a:t>
            </a:r>
            <a:r>
              <a:rPr lang="en-US" altLang="zh-CN" sz="2400" b="1" dirty="0" smtClean="0">
                <a:solidFill>
                  <a:srgbClr val="FF0000"/>
                </a:solidFill>
                <a:ea typeface="黑体" pitchFamily="2" charset="-122"/>
              </a:rPr>
              <a:t>50%</a:t>
            </a:r>
            <a:r>
              <a:rPr lang="zh-CN" altLang="en-US" sz="2400" b="1" dirty="0" smtClean="0">
                <a:solidFill>
                  <a:srgbClr val="0033CC"/>
                </a:solidFill>
                <a:ea typeface="黑体" pitchFamily="2" charset="-122"/>
              </a:rPr>
              <a:t>），每个企业（单位）获得的开办费支持最高为</a:t>
            </a:r>
            <a:r>
              <a:rPr lang="en-US" altLang="zh-CN" sz="2400" b="1" dirty="0" smtClean="0">
                <a:solidFill>
                  <a:srgbClr val="FF0000"/>
                </a:solidFill>
                <a:ea typeface="黑体" pitchFamily="2" charset="-122"/>
              </a:rPr>
              <a:t>30</a:t>
            </a:r>
            <a:r>
              <a:rPr lang="zh-CN" altLang="en-US" sz="2400" b="1" dirty="0" smtClean="0">
                <a:solidFill>
                  <a:srgbClr val="FF0000"/>
                </a:solidFill>
                <a:ea typeface="黑体" pitchFamily="2" charset="-122"/>
              </a:rPr>
              <a:t>万元</a:t>
            </a:r>
            <a:r>
              <a:rPr lang="zh-CN" altLang="en-US" sz="2400" b="1" dirty="0" smtClean="0">
                <a:solidFill>
                  <a:srgbClr val="0033CC"/>
                </a:solidFill>
                <a:ea typeface="黑体" pitchFamily="2" charset="-122"/>
              </a:rPr>
              <a:t>。</a:t>
            </a:r>
            <a:r>
              <a:rPr lang="zh-CN" altLang="en-US" sz="2400" b="1" dirty="0" smtClean="0">
                <a:solidFill>
                  <a:srgbClr val="FF5050"/>
                </a:solidFill>
                <a:ea typeface="黑体" pitchFamily="2" charset="-122"/>
              </a:rPr>
              <a:t>提示：</a:t>
            </a:r>
            <a:r>
              <a:rPr lang="en-US" altLang="zh-CN" sz="2400" b="1" dirty="0" smtClean="0">
                <a:solidFill>
                  <a:srgbClr val="FF5050"/>
                </a:solidFill>
                <a:ea typeface="黑体" pitchFamily="2" charset="-122"/>
              </a:rPr>
              <a:t>2014</a:t>
            </a:r>
            <a:r>
              <a:rPr lang="zh-CN" altLang="en-US" sz="2400" b="1" dirty="0" smtClean="0">
                <a:solidFill>
                  <a:srgbClr val="FF5050"/>
                </a:solidFill>
                <a:ea typeface="黑体" pitchFamily="2" charset="-122"/>
              </a:rPr>
              <a:t>年发生的。</a:t>
            </a:r>
            <a:endParaRPr lang="zh-CN" altLang="en-US" sz="2400" b="1" dirty="0" smtClean="0">
              <a:solidFill>
                <a:srgbClr val="0033CC"/>
              </a:solidFill>
              <a:ea typeface="黑体" pitchFamily="2" charset="-122"/>
            </a:endParaRPr>
          </a:p>
        </p:txBody>
      </p:sp>
      <p:pic>
        <p:nvPicPr>
          <p:cNvPr id="11267" name="Picture 3" descr="invest22222"/>
          <p:cNvPicPr preferRelativeResize="0">
            <a:picLocks noGrp="1" noChangeArrowheads="1"/>
          </p:cNvPicPr>
          <p:nvPr>
            <p:ph type="title"/>
          </p:nvPr>
        </p:nvPicPr>
        <p:blipFill>
          <a:blip r:embed="rId3"/>
          <a:srcRect/>
          <a:stretch>
            <a:fillRect/>
          </a:stretch>
        </p:blipFill>
        <p:spPr>
          <a:xfrm>
            <a:off x="0" y="0"/>
            <a:ext cx="9144000" cy="1219200"/>
          </a:xfrm>
          <a:noFill/>
        </p:spPr>
      </p:pic>
      <p:sp>
        <p:nvSpPr>
          <p:cNvPr id="11268" name="Rectangle 4"/>
          <p:cNvSpPr>
            <a:spLocks noChangeArrowheads="1"/>
          </p:cNvSpPr>
          <p:nvPr/>
        </p:nvSpPr>
        <p:spPr bwMode="auto">
          <a:xfrm>
            <a:off x="1692275" y="1484313"/>
            <a:ext cx="5761038" cy="641350"/>
          </a:xfrm>
          <a:prstGeom prst="rect">
            <a:avLst/>
          </a:prstGeom>
          <a:noFill/>
          <a:ln w="9525">
            <a:noFill/>
            <a:miter lim="800000"/>
            <a:headEnd/>
            <a:tailEnd/>
          </a:ln>
        </p:spPr>
        <p:txBody>
          <a:bodyPr>
            <a:spAutoFit/>
          </a:bodyPr>
          <a:lstStyle/>
          <a:p>
            <a:pPr algn="ctr"/>
            <a:r>
              <a:rPr lang="zh-CN" altLang="en-US" sz="3600" b="1">
                <a:solidFill>
                  <a:srgbClr val="FF5050"/>
                </a:solidFill>
                <a:ea typeface="黑体" pitchFamily="2" charset="-122"/>
              </a:rPr>
              <a:t>支持方式和标准</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invest22222"/>
          <p:cNvPicPr preferRelativeResize="0">
            <a:picLocks noGrp="1" noChangeArrowheads="1"/>
          </p:cNvPicPr>
          <p:nvPr>
            <p:ph type="title"/>
          </p:nvPr>
        </p:nvPicPr>
        <p:blipFill>
          <a:blip r:embed="rId3"/>
          <a:srcRect/>
          <a:stretch>
            <a:fillRect/>
          </a:stretch>
        </p:blipFill>
        <p:spPr>
          <a:xfrm>
            <a:off x="0" y="0"/>
            <a:ext cx="9144000" cy="1219200"/>
          </a:xfrm>
          <a:noFill/>
        </p:spPr>
      </p:pic>
      <p:sp>
        <p:nvSpPr>
          <p:cNvPr id="12291" name="Rectangle 3"/>
          <p:cNvSpPr>
            <a:spLocks noChangeArrowheads="1"/>
          </p:cNvSpPr>
          <p:nvPr/>
        </p:nvSpPr>
        <p:spPr bwMode="auto">
          <a:xfrm>
            <a:off x="827088" y="1700213"/>
            <a:ext cx="7848600" cy="1163637"/>
          </a:xfrm>
          <a:prstGeom prst="rect">
            <a:avLst/>
          </a:prstGeom>
          <a:noFill/>
          <a:ln w="9525">
            <a:noFill/>
            <a:miter lim="800000"/>
            <a:headEnd/>
            <a:tailEnd/>
          </a:ln>
        </p:spPr>
        <p:txBody>
          <a:bodyPr>
            <a:spAutoFit/>
          </a:bodyPr>
          <a:lstStyle/>
          <a:p>
            <a:pPr algn="ctr">
              <a:spcBef>
                <a:spcPct val="20000"/>
              </a:spcBef>
              <a:buClr>
                <a:schemeClr val="accent1"/>
              </a:buClr>
              <a:buFont typeface="Wingdings" pitchFamily="2" charset="2"/>
              <a:buNone/>
            </a:pPr>
            <a:endParaRPr lang="en-US" altLang="zh-CN" sz="3200" b="1">
              <a:solidFill>
                <a:srgbClr val="0033CC"/>
              </a:solidFill>
            </a:endParaRPr>
          </a:p>
          <a:p>
            <a:pPr algn="ctr">
              <a:spcBef>
                <a:spcPct val="20000"/>
              </a:spcBef>
              <a:buClr>
                <a:schemeClr val="accent1"/>
              </a:buClr>
              <a:buFont typeface="Wingdings" pitchFamily="2" charset="2"/>
              <a:buNone/>
            </a:pPr>
            <a:endParaRPr lang="en-US" altLang="zh-CN" sz="3200" b="1">
              <a:solidFill>
                <a:srgbClr val="0033CC"/>
              </a:solidFill>
            </a:endParaRPr>
          </a:p>
        </p:txBody>
      </p:sp>
      <p:sp>
        <p:nvSpPr>
          <p:cNvPr id="12292" name="Rectangle 4"/>
          <p:cNvSpPr>
            <a:spLocks noChangeArrowheads="1"/>
          </p:cNvSpPr>
          <p:nvPr/>
        </p:nvSpPr>
        <p:spPr bwMode="auto">
          <a:xfrm>
            <a:off x="611188" y="2133600"/>
            <a:ext cx="8135937" cy="1938338"/>
          </a:xfrm>
          <a:prstGeom prst="rect">
            <a:avLst/>
          </a:prstGeom>
          <a:noFill/>
          <a:ln w="9525">
            <a:noFill/>
            <a:miter lim="800000"/>
            <a:headEnd/>
            <a:tailEnd/>
          </a:ln>
        </p:spPr>
        <p:txBody>
          <a:bodyPr>
            <a:spAutoFit/>
          </a:bodyPr>
          <a:lstStyle/>
          <a:p>
            <a:endParaRPr lang="zh-CN" altLang="en-US" sz="2800" b="1">
              <a:solidFill>
                <a:srgbClr val="0033CC"/>
              </a:solidFill>
              <a:latin typeface="黑体" pitchFamily="2" charset="-122"/>
              <a:ea typeface="黑体" pitchFamily="2" charset="-122"/>
            </a:endParaRPr>
          </a:p>
          <a:p>
            <a:endParaRPr lang="zh-CN" altLang="en-US" sz="2800" b="1">
              <a:solidFill>
                <a:srgbClr val="0033CC"/>
              </a:solidFill>
              <a:latin typeface="黑体" pitchFamily="2" charset="-122"/>
              <a:ea typeface="黑体" pitchFamily="2" charset="-122"/>
            </a:endParaRPr>
          </a:p>
          <a:p>
            <a:r>
              <a:rPr lang="zh-CN" altLang="en-US" sz="3200" b="1">
                <a:solidFill>
                  <a:srgbClr val="FF5050"/>
                </a:solidFill>
                <a:latin typeface="黑体" pitchFamily="2" charset="-122"/>
                <a:ea typeface="黑体" pitchFamily="2" charset="-122"/>
              </a:rPr>
              <a:t>       企业和培训机构无需提供</a:t>
            </a:r>
          </a:p>
          <a:p>
            <a:r>
              <a:rPr lang="zh-CN" altLang="en-US" sz="3200" b="1">
                <a:solidFill>
                  <a:srgbClr val="FF5050"/>
                </a:solidFill>
                <a:latin typeface="黑体" pitchFamily="2" charset="-122"/>
                <a:ea typeface="黑体" pitchFamily="2" charset="-122"/>
              </a:rPr>
              <a:t>         人才培训的相关材料。</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invest22222"/>
          <p:cNvPicPr preferRelativeResize="0">
            <a:picLocks noGrp="1" noChangeArrowheads="1"/>
          </p:cNvPicPr>
          <p:nvPr>
            <p:ph type="title"/>
          </p:nvPr>
        </p:nvPicPr>
        <p:blipFill>
          <a:blip r:embed="rId3"/>
          <a:srcRect/>
          <a:stretch>
            <a:fillRect/>
          </a:stretch>
        </p:blipFill>
        <p:spPr>
          <a:xfrm>
            <a:off x="0" y="0"/>
            <a:ext cx="9144000" cy="1219200"/>
          </a:xfrm>
          <a:noFill/>
        </p:spPr>
      </p:pic>
      <p:sp>
        <p:nvSpPr>
          <p:cNvPr id="12291" name="Rectangle 3"/>
          <p:cNvSpPr>
            <a:spLocks noChangeArrowheads="1"/>
          </p:cNvSpPr>
          <p:nvPr/>
        </p:nvSpPr>
        <p:spPr bwMode="auto">
          <a:xfrm>
            <a:off x="827088" y="1700213"/>
            <a:ext cx="7848600" cy="1163637"/>
          </a:xfrm>
          <a:prstGeom prst="rect">
            <a:avLst/>
          </a:prstGeom>
          <a:noFill/>
          <a:ln w="9525">
            <a:noFill/>
            <a:miter lim="800000"/>
            <a:headEnd/>
            <a:tailEnd/>
          </a:ln>
        </p:spPr>
        <p:txBody>
          <a:bodyPr>
            <a:spAutoFit/>
          </a:bodyPr>
          <a:lstStyle/>
          <a:p>
            <a:pPr algn="ctr">
              <a:spcBef>
                <a:spcPct val="20000"/>
              </a:spcBef>
              <a:buClr>
                <a:schemeClr val="accent1"/>
              </a:buClr>
              <a:buFont typeface="Wingdings" pitchFamily="2" charset="2"/>
              <a:buNone/>
            </a:pPr>
            <a:endParaRPr lang="en-US" altLang="zh-CN" sz="3200" b="1">
              <a:solidFill>
                <a:srgbClr val="0033CC"/>
              </a:solidFill>
            </a:endParaRPr>
          </a:p>
          <a:p>
            <a:pPr algn="ctr">
              <a:spcBef>
                <a:spcPct val="20000"/>
              </a:spcBef>
              <a:buClr>
                <a:schemeClr val="accent1"/>
              </a:buClr>
              <a:buFont typeface="Wingdings" pitchFamily="2" charset="2"/>
              <a:buNone/>
            </a:pPr>
            <a:endParaRPr lang="en-US" altLang="zh-CN" sz="3200" b="1">
              <a:solidFill>
                <a:srgbClr val="0033CC"/>
              </a:solidFill>
            </a:endParaRPr>
          </a:p>
        </p:txBody>
      </p:sp>
      <p:sp>
        <p:nvSpPr>
          <p:cNvPr id="12292" name="Rectangle 4"/>
          <p:cNvSpPr>
            <a:spLocks noChangeArrowheads="1"/>
          </p:cNvSpPr>
          <p:nvPr/>
        </p:nvSpPr>
        <p:spPr bwMode="auto">
          <a:xfrm>
            <a:off x="611188" y="2133600"/>
            <a:ext cx="8135937" cy="2923877"/>
          </a:xfrm>
          <a:prstGeom prst="rect">
            <a:avLst/>
          </a:prstGeom>
          <a:noFill/>
          <a:ln w="9525">
            <a:noFill/>
            <a:miter lim="800000"/>
            <a:headEnd/>
            <a:tailEnd/>
          </a:ln>
        </p:spPr>
        <p:txBody>
          <a:bodyPr>
            <a:spAutoFit/>
          </a:bodyPr>
          <a:lstStyle/>
          <a:p>
            <a:endParaRPr lang="zh-CN" altLang="en-US" sz="2800" b="1" dirty="0">
              <a:solidFill>
                <a:srgbClr val="0033CC"/>
              </a:solidFill>
              <a:latin typeface="黑体" pitchFamily="2" charset="-122"/>
              <a:ea typeface="黑体" pitchFamily="2" charset="-122"/>
            </a:endParaRPr>
          </a:p>
          <a:p>
            <a:endParaRPr lang="zh-CN" altLang="en-US" sz="2800" b="1" dirty="0">
              <a:solidFill>
                <a:schemeClr val="accent2"/>
              </a:solidFill>
              <a:latin typeface="黑体" pitchFamily="2" charset="-122"/>
              <a:ea typeface="黑体" pitchFamily="2" charset="-122"/>
            </a:endParaRPr>
          </a:p>
          <a:p>
            <a:r>
              <a:rPr lang="zh-CN" altLang="en-US" sz="3200" b="1" dirty="0" smtClean="0">
                <a:solidFill>
                  <a:schemeClr val="accent2"/>
                </a:solidFill>
                <a:latin typeface="黑体" pitchFamily="2" charset="-122"/>
                <a:ea typeface="黑体" pitchFamily="2" charset="-122"/>
              </a:rPr>
              <a:t>请企业于</a:t>
            </a:r>
            <a:r>
              <a:rPr lang="en-US" altLang="zh-CN" sz="3200" b="1" dirty="0" smtClean="0">
                <a:solidFill>
                  <a:srgbClr val="FF0000"/>
                </a:solidFill>
                <a:latin typeface="黑体" pitchFamily="2" charset="-122"/>
                <a:ea typeface="黑体" pitchFamily="2" charset="-122"/>
              </a:rPr>
              <a:t>11</a:t>
            </a:r>
            <a:r>
              <a:rPr lang="zh-CN" altLang="en-US" sz="3200" b="1" dirty="0" smtClean="0">
                <a:solidFill>
                  <a:srgbClr val="FF0000"/>
                </a:solidFill>
                <a:latin typeface="黑体" pitchFamily="2" charset="-122"/>
                <a:ea typeface="黑体" pitchFamily="2" charset="-122"/>
              </a:rPr>
              <a:t>月</a:t>
            </a:r>
            <a:r>
              <a:rPr lang="en-US" altLang="zh-CN" sz="3200" b="1" dirty="0" smtClean="0">
                <a:solidFill>
                  <a:srgbClr val="FF0000"/>
                </a:solidFill>
                <a:latin typeface="黑体" pitchFamily="2" charset="-122"/>
                <a:ea typeface="黑体" pitchFamily="2" charset="-122"/>
              </a:rPr>
              <a:t>11</a:t>
            </a:r>
            <a:r>
              <a:rPr lang="zh-CN" altLang="en-US" sz="3200" b="1" dirty="0" smtClean="0">
                <a:solidFill>
                  <a:srgbClr val="FF0000"/>
                </a:solidFill>
                <a:latin typeface="黑体" pitchFamily="2" charset="-122"/>
                <a:ea typeface="黑体" pitchFamily="2" charset="-122"/>
              </a:rPr>
              <a:t>日前</a:t>
            </a:r>
            <a:r>
              <a:rPr lang="zh-CN" altLang="en-US" sz="3200" b="1" dirty="0" smtClean="0">
                <a:solidFill>
                  <a:schemeClr val="accent2"/>
                </a:solidFill>
                <a:latin typeface="黑体" pitchFamily="2" charset="-122"/>
                <a:ea typeface="黑体" pitchFamily="2" charset="-122"/>
              </a:rPr>
              <a:t>将申报材料提交至区县商务主管部门。区县商务主管部门于</a:t>
            </a:r>
            <a:r>
              <a:rPr lang="en-US" altLang="zh-CN" sz="3200" b="1" dirty="0" smtClean="0">
                <a:solidFill>
                  <a:srgbClr val="FF0000"/>
                </a:solidFill>
                <a:latin typeface="黑体" pitchFamily="2" charset="-122"/>
                <a:ea typeface="黑体" pitchFamily="2" charset="-122"/>
              </a:rPr>
              <a:t>11</a:t>
            </a:r>
            <a:r>
              <a:rPr lang="zh-CN" altLang="en-US" sz="3200" b="1" dirty="0" smtClean="0">
                <a:solidFill>
                  <a:srgbClr val="FF0000"/>
                </a:solidFill>
                <a:latin typeface="黑体" pitchFamily="2" charset="-122"/>
                <a:ea typeface="黑体" pitchFamily="2" charset="-122"/>
              </a:rPr>
              <a:t>月</a:t>
            </a:r>
            <a:r>
              <a:rPr lang="en-US" altLang="zh-CN" sz="3200" b="1" dirty="0" smtClean="0">
                <a:solidFill>
                  <a:srgbClr val="FF0000"/>
                </a:solidFill>
                <a:latin typeface="黑体" pitchFamily="2" charset="-122"/>
                <a:ea typeface="黑体" pitchFamily="2" charset="-122"/>
              </a:rPr>
              <a:t>13</a:t>
            </a:r>
            <a:r>
              <a:rPr lang="zh-CN" altLang="en-US" sz="3200" b="1" dirty="0" smtClean="0">
                <a:solidFill>
                  <a:srgbClr val="FF0000"/>
                </a:solidFill>
                <a:latin typeface="黑体" pitchFamily="2" charset="-122"/>
                <a:ea typeface="黑体" pitchFamily="2" charset="-122"/>
              </a:rPr>
              <a:t>日前</a:t>
            </a:r>
            <a:r>
              <a:rPr lang="zh-CN" altLang="en-US" sz="3200" b="1" dirty="0" smtClean="0">
                <a:solidFill>
                  <a:schemeClr val="accent2"/>
                </a:solidFill>
                <a:latin typeface="黑体" pitchFamily="2" charset="-122"/>
                <a:ea typeface="黑体" pitchFamily="2" charset="-122"/>
              </a:rPr>
              <a:t>汇总材料至市商务委。具体信息见市商务委网站通知。</a:t>
            </a:r>
            <a:endParaRPr lang="zh-CN" altLang="en-US" sz="3200" b="1" dirty="0">
              <a:solidFill>
                <a:schemeClr val="accent2"/>
              </a:solidFill>
              <a:latin typeface="黑体" pitchFamily="2" charset="-122"/>
              <a:ea typeface="黑体" pitchFamily="2" charset="-122"/>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invest22222"/>
          <p:cNvPicPr preferRelativeResize="0">
            <a:picLocks noGrp="1" noChangeArrowheads="1"/>
          </p:cNvPicPr>
          <p:nvPr>
            <p:ph type="title"/>
          </p:nvPr>
        </p:nvPicPr>
        <p:blipFill>
          <a:blip r:embed="rId2"/>
          <a:srcRect/>
          <a:stretch>
            <a:fillRect/>
          </a:stretch>
        </p:blipFill>
        <p:spPr>
          <a:xfrm>
            <a:off x="0" y="0"/>
            <a:ext cx="9144000" cy="1219200"/>
          </a:xfrm>
          <a:noFill/>
        </p:spPr>
      </p:pic>
      <p:sp>
        <p:nvSpPr>
          <p:cNvPr id="13315" name="Rectangle 5"/>
          <p:cNvSpPr>
            <a:spLocks noChangeArrowheads="1"/>
          </p:cNvSpPr>
          <p:nvPr/>
        </p:nvSpPr>
        <p:spPr bwMode="auto">
          <a:xfrm>
            <a:off x="1403350" y="1908175"/>
            <a:ext cx="6624638" cy="3354388"/>
          </a:xfrm>
          <a:prstGeom prst="rect">
            <a:avLst/>
          </a:prstGeom>
          <a:noFill/>
          <a:ln w="9525">
            <a:noFill/>
            <a:miter lim="800000"/>
            <a:headEnd/>
            <a:tailEnd/>
          </a:ln>
        </p:spPr>
        <p:txBody>
          <a:bodyPr anchor="ctr">
            <a:spAutoFit/>
          </a:bodyPr>
          <a:lstStyle/>
          <a:p>
            <a:pPr algn="ctr"/>
            <a:endParaRPr lang="en-US" altLang="zh-CN" sz="4000" b="1">
              <a:solidFill>
                <a:srgbClr val="0033CC"/>
              </a:solidFill>
              <a:ea typeface="黑体" pitchFamily="2" charset="-122"/>
            </a:endParaRPr>
          </a:p>
          <a:p>
            <a:pPr algn="ctr"/>
            <a:r>
              <a:rPr lang="zh-CN" altLang="en-US" sz="4000" b="1">
                <a:solidFill>
                  <a:srgbClr val="0033CC"/>
                </a:solidFill>
                <a:ea typeface="黑体" pitchFamily="2" charset="-122"/>
              </a:rPr>
              <a:t>市商务委网址：</a:t>
            </a:r>
            <a:r>
              <a:rPr lang="en-US" altLang="zh-CN" sz="4000" b="1">
                <a:solidFill>
                  <a:srgbClr val="0033CC"/>
                </a:solidFill>
                <a:ea typeface="黑体" pitchFamily="2" charset="-122"/>
              </a:rPr>
              <a:t>www.scofcom.gov.cn</a:t>
            </a:r>
          </a:p>
          <a:p>
            <a:pPr algn="ctr"/>
            <a:r>
              <a:rPr lang="zh-CN" altLang="en-US" sz="4000" b="1">
                <a:solidFill>
                  <a:srgbClr val="0033CC"/>
                </a:solidFill>
                <a:ea typeface="黑体" pitchFamily="2" charset="-122"/>
              </a:rPr>
              <a:t>谢谢！</a:t>
            </a:r>
          </a:p>
          <a:p>
            <a:endParaRPr lang="zh-CN" altLang="en-US" sz="3600" b="1">
              <a:solidFill>
                <a:srgbClr val="0033CC"/>
              </a:solidFill>
              <a:ea typeface="黑体" pitchFamily="2" charset="-122"/>
            </a:endParaRPr>
          </a:p>
          <a:p>
            <a:r>
              <a:rPr lang="zh-CN" altLang="en-US"/>
              <a:t> </a:t>
            </a:r>
          </a:p>
        </p:txBody>
      </p:sp>
    </p:spTree>
  </p:cSld>
  <p:clrMapOvr>
    <a:masterClrMapping/>
  </p:clrMapOvr>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1977</TotalTime>
  <Words>1259</Words>
  <Application>Microsoft Office PowerPoint</Application>
  <PresentationFormat>全屏显示(4:3)</PresentationFormat>
  <Paragraphs>71</Paragraphs>
  <Slides>12</Slides>
  <Notes>11</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12</vt:i4>
      </vt:variant>
    </vt:vector>
  </HeadingPairs>
  <TitlesOfParts>
    <vt:vector size="21" baseType="lpstr">
      <vt:lpstr>仿宋_GB2312</vt:lpstr>
      <vt:lpstr>黑体</vt:lpstr>
      <vt:lpstr>宋体</vt:lpstr>
      <vt:lpstr>幼圆</vt:lpstr>
      <vt:lpstr>Arial</vt:lpstr>
      <vt:lpstr>Courier New</vt:lpstr>
      <vt:lpstr>Times New Roman</vt:lpstr>
      <vt:lpstr>Wingdings</vt:lpstr>
      <vt:lpstr>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SW</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user</dc:creator>
  <cp:lastModifiedBy>Amy</cp:lastModifiedBy>
  <cp:revision>276</cp:revision>
  <dcterms:created xsi:type="dcterms:W3CDTF">2009-10-16T03:39:38Z</dcterms:created>
  <dcterms:modified xsi:type="dcterms:W3CDTF">2015-10-28T09:07:56Z</dcterms:modified>
</cp:coreProperties>
</file>